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67" r:id="rId6"/>
    <p:sldId id="264" r:id="rId7"/>
    <p:sldId id="258" r:id="rId8"/>
    <p:sldId id="260" r:id="rId9"/>
    <p:sldId id="266" r:id="rId10"/>
    <p:sldId id="268"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E2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21D8E9-FA90-AD42-8039-1FA231CE4319}" vWet="2" dt="2023-03-08T00:50:59.588"/>
    <p1510:client id="{B0DDB0ED-5193-96ED-DC7C-05D2B65B3350}" v="8" dt="2023-03-08T00:51:20.779"/>
    <p1510:client id="{C22119C8-DE7A-4555-A4EF-2E286B1CF184}" v="115" dt="2023-03-07T18:41:44.554"/>
    <p1510:client id="{FBE479E7-A028-7356-A3F9-1524DE650861}" v="8" dt="2023-03-07T15:39:01.198"/>
    <p1510:client id="{FD27E372-DC89-AB5F-DC7B-94D801219ED4}" v="16" dt="2023-03-28T19:18:17.2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diagrams/_rels/data1.xml.rels><?xml version="1.0" encoding="UTF-8" standalone="yes"?>
<Relationships xmlns="http://schemas.openxmlformats.org/package/2006/relationships"><Relationship Id="rId2" Type="http://schemas.openxmlformats.org/officeDocument/2006/relationships/hyperlink" Target="https://github.com/nishank20/Capstone_project.git" TargetMode="External"/><Relationship Id="rId1" Type="http://schemas.openxmlformats.org/officeDocument/2006/relationships/hyperlink" Target="mailto:ns74172n@pace.edu" TargetMode="External"/></Relationships>
</file>

<file path=ppt/diagrams/_rels/data4.xml.rels><?xml version="1.0" encoding="UTF-8" standalone="yes"?>
<Relationships xmlns="http://schemas.openxmlformats.org/package/2006/relationships"><Relationship Id="rId2" Type="http://schemas.openxmlformats.org/officeDocument/2006/relationships/hyperlink" Target="https://www.cvlibs.net/datasets/kitti/user_login.php" TargetMode="External"/><Relationship Id="rId1" Type="http://schemas.openxmlformats.org/officeDocument/2006/relationships/hyperlink" Target="https://www.cvlibs.net/datasets/kitti/eval_object.php?obj_benchmark=3d" TargetMode="External"/></Relationships>
</file>

<file path=ppt/diagrams/_rels/drawing1.xml.rels><?xml version="1.0" encoding="UTF-8" standalone="yes"?>
<Relationships xmlns="http://schemas.openxmlformats.org/package/2006/relationships"><Relationship Id="rId2" Type="http://schemas.openxmlformats.org/officeDocument/2006/relationships/hyperlink" Target="https://github.com/nishank20/Capstone_project.git" TargetMode="External"/><Relationship Id="rId1" Type="http://schemas.openxmlformats.org/officeDocument/2006/relationships/hyperlink" Target="mailto:ns74172n@pace.edu" TargetMode="External"/></Relationships>
</file>

<file path=ppt/diagrams/_rels/drawing4.xml.rels><?xml version="1.0" encoding="UTF-8" standalone="yes"?>
<Relationships xmlns="http://schemas.openxmlformats.org/package/2006/relationships"><Relationship Id="rId2" Type="http://schemas.openxmlformats.org/officeDocument/2006/relationships/hyperlink" Target="https://www.cvlibs.net/datasets/kitti/user_login.php" TargetMode="External"/><Relationship Id="rId1" Type="http://schemas.openxmlformats.org/officeDocument/2006/relationships/hyperlink" Target="https://www.cvlibs.net/datasets/kitti/eval_object.php?obj_benchmark=3d"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01C79CC-466A-4CE0-BC7B-1D6CFADD2FAE}"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1B13C3AF-DA57-4FD5-98D9-D89C8DDEC82B}">
      <dgm:prSet/>
      <dgm:spPr/>
      <dgm:t>
        <a:bodyPr/>
        <a:lstStyle/>
        <a:p>
          <a:r>
            <a:rPr lang="en-US" b="0" i="0"/>
            <a:t>By Nishank Singhal​</a:t>
          </a:r>
          <a:endParaRPr lang="en-US"/>
        </a:p>
      </dgm:t>
    </dgm:pt>
    <dgm:pt modelId="{2534DB56-3F25-4F75-81DC-12AE955936D8}" type="parTrans" cxnId="{3BD65B53-5572-4FA6-B777-F7524173E277}">
      <dgm:prSet/>
      <dgm:spPr/>
      <dgm:t>
        <a:bodyPr/>
        <a:lstStyle/>
        <a:p>
          <a:endParaRPr lang="en-US"/>
        </a:p>
      </dgm:t>
    </dgm:pt>
    <dgm:pt modelId="{6B11BA33-199E-406C-AAA0-FA19A699098E}" type="sibTrans" cxnId="{3BD65B53-5572-4FA6-B777-F7524173E277}">
      <dgm:prSet/>
      <dgm:spPr/>
      <dgm:t>
        <a:bodyPr/>
        <a:lstStyle/>
        <a:p>
          <a:endParaRPr lang="en-US"/>
        </a:p>
      </dgm:t>
    </dgm:pt>
    <dgm:pt modelId="{5D2487C4-B348-475E-A3FA-FE322B7A5713}">
      <dgm:prSet/>
      <dgm:spPr/>
      <dgm:t>
        <a:bodyPr/>
        <a:lstStyle/>
        <a:p>
          <a:r>
            <a:rPr lang="en-US" b="0" i="0"/>
            <a:t>Email: </a:t>
          </a:r>
          <a:r>
            <a:rPr lang="en-US" b="0" i="0" u="sng">
              <a:hlinkClick xmlns:r="http://schemas.openxmlformats.org/officeDocument/2006/relationships" r:id="rId1"/>
            </a:rPr>
            <a:t>ns74172n@pace.edu</a:t>
          </a:r>
          <a:r>
            <a:rPr lang="en-US" b="0" i="0"/>
            <a:t>​</a:t>
          </a:r>
          <a:endParaRPr lang="en-US"/>
        </a:p>
      </dgm:t>
    </dgm:pt>
    <dgm:pt modelId="{403E2D97-95E0-4EE6-991A-F945B0AD4174}" type="parTrans" cxnId="{058C1C9E-C4DF-4081-A68F-AA27A7862036}">
      <dgm:prSet/>
      <dgm:spPr/>
      <dgm:t>
        <a:bodyPr/>
        <a:lstStyle/>
        <a:p>
          <a:endParaRPr lang="en-US"/>
        </a:p>
      </dgm:t>
    </dgm:pt>
    <dgm:pt modelId="{80E86A29-C30B-4770-A152-4B0E3E427AD5}" type="sibTrans" cxnId="{058C1C9E-C4DF-4081-A68F-AA27A7862036}">
      <dgm:prSet/>
      <dgm:spPr/>
      <dgm:t>
        <a:bodyPr/>
        <a:lstStyle/>
        <a:p>
          <a:endParaRPr lang="en-US"/>
        </a:p>
      </dgm:t>
    </dgm:pt>
    <dgm:pt modelId="{55991540-6C0E-4E0C-8E53-8D3AAA8FDB25}">
      <dgm:prSet/>
      <dgm:spPr/>
      <dgm:t>
        <a:bodyPr/>
        <a:lstStyle/>
        <a:p>
          <a:r>
            <a:rPr lang="en-US" b="0" i="0"/>
            <a:t>GITHUB: </a:t>
          </a:r>
          <a:r>
            <a:rPr lang="en-US" b="0" i="0" u="sng">
              <a:hlinkClick xmlns:r="http://schemas.openxmlformats.org/officeDocument/2006/relationships" r:id="rId2"/>
            </a:rPr>
            <a:t>https://github.com/nishank20/Capstone_project.git</a:t>
          </a:r>
          <a:r>
            <a:rPr lang="en-US" b="0" i="0"/>
            <a:t>​</a:t>
          </a:r>
          <a:endParaRPr lang="en-US"/>
        </a:p>
      </dgm:t>
    </dgm:pt>
    <dgm:pt modelId="{10171DBC-0FEA-406A-AACF-BD42D43A2ADE}" type="parTrans" cxnId="{E9E1FDB9-3630-45A7-9743-3E23DD5F5148}">
      <dgm:prSet/>
      <dgm:spPr/>
      <dgm:t>
        <a:bodyPr/>
        <a:lstStyle/>
        <a:p>
          <a:endParaRPr lang="en-US"/>
        </a:p>
      </dgm:t>
    </dgm:pt>
    <dgm:pt modelId="{A5AEB201-ABDA-4832-A493-6FDD20CC0ACE}" type="sibTrans" cxnId="{E9E1FDB9-3630-45A7-9743-3E23DD5F5148}">
      <dgm:prSet/>
      <dgm:spPr/>
      <dgm:t>
        <a:bodyPr/>
        <a:lstStyle/>
        <a:p>
          <a:endParaRPr lang="en-US"/>
        </a:p>
      </dgm:t>
    </dgm:pt>
    <dgm:pt modelId="{A86337C1-46E6-2D4E-85F2-168A458E30CF}" type="pres">
      <dgm:prSet presAssocID="{501C79CC-466A-4CE0-BC7B-1D6CFADD2FAE}" presName="linear" presStyleCnt="0">
        <dgm:presLayoutVars>
          <dgm:animLvl val="lvl"/>
          <dgm:resizeHandles val="exact"/>
        </dgm:presLayoutVars>
      </dgm:prSet>
      <dgm:spPr/>
    </dgm:pt>
    <dgm:pt modelId="{A1BDABE2-88CD-9E4F-AC27-A4E1FF7B84D2}" type="pres">
      <dgm:prSet presAssocID="{1B13C3AF-DA57-4FD5-98D9-D89C8DDEC82B}" presName="parentText" presStyleLbl="node1" presStyleIdx="0" presStyleCnt="3" custScaleX="99071">
        <dgm:presLayoutVars>
          <dgm:chMax val="0"/>
          <dgm:bulletEnabled val="1"/>
        </dgm:presLayoutVars>
      </dgm:prSet>
      <dgm:spPr/>
    </dgm:pt>
    <dgm:pt modelId="{E330496D-A648-8147-B9F2-BE4F4005F377}" type="pres">
      <dgm:prSet presAssocID="{6B11BA33-199E-406C-AAA0-FA19A699098E}" presName="spacer" presStyleCnt="0"/>
      <dgm:spPr/>
    </dgm:pt>
    <dgm:pt modelId="{CD943E2B-D8AB-2049-9DAE-2951D8AEA6B5}" type="pres">
      <dgm:prSet presAssocID="{5D2487C4-B348-475E-A3FA-FE322B7A5713}" presName="parentText" presStyleLbl="node1" presStyleIdx="1" presStyleCnt="3">
        <dgm:presLayoutVars>
          <dgm:chMax val="0"/>
          <dgm:bulletEnabled val="1"/>
        </dgm:presLayoutVars>
      </dgm:prSet>
      <dgm:spPr/>
    </dgm:pt>
    <dgm:pt modelId="{225EE31A-AC3F-054F-9698-D8CDC8F8D3AC}" type="pres">
      <dgm:prSet presAssocID="{80E86A29-C30B-4770-A152-4B0E3E427AD5}" presName="spacer" presStyleCnt="0"/>
      <dgm:spPr/>
    </dgm:pt>
    <dgm:pt modelId="{4BC12D37-8B52-5742-A430-CC0A196598D8}" type="pres">
      <dgm:prSet presAssocID="{55991540-6C0E-4E0C-8E53-8D3AAA8FDB25}" presName="parentText" presStyleLbl="node1" presStyleIdx="2" presStyleCnt="3">
        <dgm:presLayoutVars>
          <dgm:chMax val="0"/>
          <dgm:bulletEnabled val="1"/>
        </dgm:presLayoutVars>
      </dgm:prSet>
      <dgm:spPr/>
    </dgm:pt>
  </dgm:ptLst>
  <dgm:cxnLst>
    <dgm:cxn modelId="{E22D403E-CB65-3747-A318-EF46E8757368}" type="presOf" srcId="{1B13C3AF-DA57-4FD5-98D9-D89C8DDEC82B}" destId="{A1BDABE2-88CD-9E4F-AC27-A4E1FF7B84D2}" srcOrd="0" destOrd="0" presId="urn:microsoft.com/office/officeart/2005/8/layout/vList2"/>
    <dgm:cxn modelId="{821DE74A-3FFF-DE44-8CC9-D67225A48227}" type="presOf" srcId="{501C79CC-466A-4CE0-BC7B-1D6CFADD2FAE}" destId="{A86337C1-46E6-2D4E-85F2-168A458E30CF}" srcOrd="0" destOrd="0" presId="urn:microsoft.com/office/officeart/2005/8/layout/vList2"/>
    <dgm:cxn modelId="{3BD65B53-5572-4FA6-B777-F7524173E277}" srcId="{501C79CC-466A-4CE0-BC7B-1D6CFADD2FAE}" destId="{1B13C3AF-DA57-4FD5-98D9-D89C8DDEC82B}" srcOrd="0" destOrd="0" parTransId="{2534DB56-3F25-4F75-81DC-12AE955936D8}" sibTransId="{6B11BA33-199E-406C-AAA0-FA19A699098E}"/>
    <dgm:cxn modelId="{058C1C9E-C4DF-4081-A68F-AA27A7862036}" srcId="{501C79CC-466A-4CE0-BC7B-1D6CFADD2FAE}" destId="{5D2487C4-B348-475E-A3FA-FE322B7A5713}" srcOrd="1" destOrd="0" parTransId="{403E2D97-95E0-4EE6-991A-F945B0AD4174}" sibTransId="{80E86A29-C30B-4770-A152-4B0E3E427AD5}"/>
    <dgm:cxn modelId="{E9E1FDB9-3630-45A7-9743-3E23DD5F5148}" srcId="{501C79CC-466A-4CE0-BC7B-1D6CFADD2FAE}" destId="{55991540-6C0E-4E0C-8E53-8D3AAA8FDB25}" srcOrd="2" destOrd="0" parTransId="{10171DBC-0FEA-406A-AACF-BD42D43A2ADE}" sibTransId="{A5AEB201-ABDA-4832-A493-6FDD20CC0ACE}"/>
    <dgm:cxn modelId="{C213CABE-0798-7745-8757-612376E27B56}" type="presOf" srcId="{55991540-6C0E-4E0C-8E53-8D3AAA8FDB25}" destId="{4BC12D37-8B52-5742-A430-CC0A196598D8}" srcOrd="0" destOrd="0" presId="urn:microsoft.com/office/officeart/2005/8/layout/vList2"/>
    <dgm:cxn modelId="{3B7414EA-CBEA-E54E-BB55-4CDB48E9D9BC}" type="presOf" srcId="{5D2487C4-B348-475E-A3FA-FE322B7A5713}" destId="{CD943E2B-D8AB-2049-9DAE-2951D8AEA6B5}" srcOrd="0" destOrd="0" presId="urn:microsoft.com/office/officeart/2005/8/layout/vList2"/>
    <dgm:cxn modelId="{5E785529-6EBE-AC4B-9B7B-EE5DC91C0AC3}" type="presParOf" srcId="{A86337C1-46E6-2D4E-85F2-168A458E30CF}" destId="{A1BDABE2-88CD-9E4F-AC27-A4E1FF7B84D2}" srcOrd="0" destOrd="0" presId="urn:microsoft.com/office/officeart/2005/8/layout/vList2"/>
    <dgm:cxn modelId="{6F2AF019-7CE9-664F-8F47-1C075237C029}" type="presParOf" srcId="{A86337C1-46E6-2D4E-85F2-168A458E30CF}" destId="{E330496D-A648-8147-B9F2-BE4F4005F377}" srcOrd="1" destOrd="0" presId="urn:microsoft.com/office/officeart/2005/8/layout/vList2"/>
    <dgm:cxn modelId="{E23ADD8D-1497-6543-9BED-BF5F0E4043A4}" type="presParOf" srcId="{A86337C1-46E6-2D4E-85F2-168A458E30CF}" destId="{CD943E2B-D8AB-2049-9DAE-2951D8AEA6B5}" srcOrd="2" destOrd="0" presId="urn:microsoft.com/office/officeart/2005/8/layout/vList2"/>
    <dgm:cxn modelId="{7FA0D4BD-B279-DA4F-8CED-C59F4DCBC2FB}" type="presParOf" srcId="{A86337C1-46E6-2D4E-85F2-168A458E30CF}" destId="{225EE31A-AC3F-054F-9698-D8CDC8F8D3AC}" srcOrd="3" destOrd="0" presId="urn:microsoft.com/office/officeart/2005/8/layout/vList2"/>
    <dgm:cxn modelId="{FBC16B88-ECD7-6549-AC71-7BF9C6406458}" type="presParOf" srcId="{A86337C1-46E6-2D4E-85F2-168A458E30CF}" destId="{4BC12D37-8B52-5742-A430-CC0A196598D8}"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2E22AAE-30E1-4650-9B2E-93D8A736E673}"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A8D6D34C-F3E6-4894-A35D-8692151EEDD4}">
      <dgm:prSet/>
      <dgm:spPr/>
      <dgm:t>
        <a:bodyPr/>
        <a:lstStyle/>
        <a:p>
          <a:r>
            <a:rPr lang="en-US" b="0" i="0" u="sng"/>
            <a:t>How accurate is object detection from a Jackal Robot in converting real-world surroundings to a virtual world?​ </a:t>
          </a:r>
          <a:endParaRPr lang="en-US"/>
        </a:p>
      </dgm:t>
    </dgm:pt>
    <dgm:pt modelId="{32DEF416-DAE5-4BDA-82D0-2FB878D870C2}" type="parTrans" cxnId="{21DCE81C-A01B-44C6-9CC6-34B64C837DFD}">
      <dgm:prSet/>
      <dgm:spPr/>
      <dgm:t>
        <a:bodyPr/>
        <a:lstStyle/>
        <a:p>
          <a:endParaRPr lang="en-US"/>
        </a:p>
      </dgm:t>
    </dgm:pt>
    <dgm:pt modelId="{A614E6C6-3B66-430A-824D-57CEAE542E7A}" type="sibTrans" cxnId="{21DCE81C-A01B-44C6-9CC6-34B64C837DFD}">
      <dgm:prSet/>
      <dgm:spPr/>
      <dgm:t>
        <a:bodyPr/>
        <a:lstStyle/>
        <a:p>
          <a:endParaRPr lang="en-US"/>
        </a:p>
      </dgm:t>
    </dgm:pt>
    <dgm:pt modelId="{443CB61E-A820-413A-969D-481EFCA5E586}">
      <dgm:prSet/>
      <dgm:spPr/>
      <dgm:t>
        <a:bodyPr/>
        <a:lstStyle/>
        <a:p>
          <a:r>
            <a:rPr lang="en-US" b="0" i="0" u="sng"/>
            <a:t>Can Jackal Robot's object detection be improved to enhance the quality of the rendered virtual world?</a:t>
          </a:r>
          <a:endParaRPr lang="en-US"/>
        </a:p>
      </dgm:t>
    </dgm:pt>
    <dgm:pt modelId="{D6216FB0-6A4C-4D23-A3F2-95EDF30EE0A3}" type="parTrans" cxnId="{1737889B-2420-46C3-9F5E-C576A571BD49}">
      <dgm:prSet/>
      <dgm:spPr/>
      <dgm:t>
        <a:bodyPr/>
        <a:lstStyle/>
        <a:p>
          <a:endParaRPr lang="en-US"/>
        </a:p>
      </dgm:t>
    </dgm:pt>
    <dgm:pt modelId="{82619346-BF3B-4C32-BEFC-1834C5D9A9EE}" type="sibTrans" cxnId="{1737889B-2420-46C3-9F5E-C576A571BD49}">
      <dgm:prSet/>
      <dgm:spPr/>
      <dgm:t>
        <a:bodyPr/>
        <a:lstStyle/>
        <a:p>
          <a:endParaRPr lang="en-US"/>
        </a:p>
      </dgm:t>
    </dgm:pt>
    <dgm:pt modelId="{0BB817AB-1AC3-CE4A-8F16-34AE8C1DD531}" type="pres">
      <dgm:prSet presAssocID="{62E22AAE-30E1-4650-9B2E-93D8A736E673}" presName="hierChild1" presStyleCnt="0">
        <dgm:presLayoutVars>
          <dgm:chPref val="1"/>
          <dgm:dir/>
          <dgm:animOne val="branch"/>
          <dgm:animLvl val="lvl"/>
          <dgm:resizeHandles/>
        </dgm:presLayoutVars>
      </dgm:prSet>
      <dgm:spPr/>
    </dgm:pt>
    <dgm:pt modelId="{AE8B7B25-4909-1349-94E3-E0065128D757}" type="pres">
      <dgm:prSet presAssocID="{A8D6D34C-F3E6-4894-A35D-8692151EEDD4}" presName="hierRoot1" presStyleCnt="0"/>
      <dgm:spPr/>
    </dgm:pt>
    <dgm:pt modelId="{14EC7866-838C-1C49-89FA-CAF5809969FB}" type="pres">
      <dgm:prSet presAssocID="{A8D6D34C-F3E6-4894-A35D-8692151EEDD4}" presName="composite" presStyleCnt="0"/>
      <dgm:spPr/>
    </dgm:pt>
    <dgm:pt modelId="{7F24E501-82F2-A044-B889-30FB85332644}" type="pres">
      <dgm:prSet presAssocID="{A8D6D34C-F3E6-4894-A35D-8692151EEDD4}" presName="background" presStyleLbl="node0" presStyleIdx="0" presStyleCnt="2"/>
      <dgm:spPr/>
    </dgm:pt>
    <dgm:pt modelId="{7A13A69D-8141-6D4B-B9CE-8BE3F30E601B}" type="pres">
      <dgm:prSet presAssocID="{A8D6D34C-F3E6-4894-A35D-8692151EEDD4}" presName="text" presStyleLbl="fgAcc0" presStyleIdx="0" presStyleCnt="2">
        <dgm:presLayoutVars>
          <dgm:chPref val="3"/>
        </dgm:presLayoutVars>
      </dgm:prSet>
      <dgm:spPr/>
    </dgm:pt>
    <dgm:pt modelId="{B51A83D8-7FDE-A64C-8EED-1DB9D55A1DE1}" type="pres">
      <dgm:prSet presAssocID="{A8D6D34C-F3E6-4894-A35D-8692151EEDD4}" presName="hierChild2" presStyleCnt="0"/>
      <dgm:spPr/>
    </dgm:pt>
    <dgm:pt modelId="{8AF2B5FA-17C3-E04C-A548-54C202C02620}" type="pres">
      <dgm:prSet presAssocID="{443CB61E-A820-413A-969D-481EFCA5E586}" presName="hierRoot1" presStyleCnt="0"/>
      <dgm:spPr/>
    </dgm:pt>
    <dgm:pt modelId="{735E5026-1DB3-B74A-927F-EDDBE2730009}" type="pres">
      <dgm:prSet presAssocID="{443CB61E-A820-413A-969D-481EFCA5E586}" presName="composite" presStyleCnt="0"/>
      <dgm:spPr/>
    </dgm:pt>
    <dgm:pt modelId="{00AA8D36-EED0-D246-A2CE-3993F13B32D5}" type="pres">
      <dgm:prSet presAssocID="{443CB61E-A820-413A-969D-481EFCA5E586}" presName="background" presStyleLbl="node0" presStyleIdx="1" presStyleCnt="2"/>
      <dgm:spPr/>
    </dgm:pt>
    <dgm:pt modelId="{B2E1A726-6EE4-6A47-BA56-30FB0D25A9AF}" type="pres">
      <dgm:prSet presAssocID="{443CB61E-A820-413A-969D-481EFCA5E586}" presName="text" presStyleLbl="fgAcc0" presStyleIdx="1" presStyleCnt="2">
        <dgm:presLayoutVars>
          <dgm:chPref val="3"/>
        </dgm:presLayoutVars>
      </dgm:prSet>
      <dgm:spPr/>
    </dgm:pt>
    <dgm:pt modelId="{848EBF12-75AE-F64D-9D26-C516127389A7}" type="pres">
      <dgm:prSet presAssocID="{443CB61E-A820-413A-969D-481EFCA5E586}" presName="hierChild2" presStyleCnt="0"/>
      <dgm:spPr/>
    </dgm:pt>
  </dgm:ptLst>
  <dgm:cxnLst>
    <dgm:cxn modelId="{21DCE81C-A01B-44C6-9CC6-34B64C837DFD}" srcId="{62E22AAE-30E1-4650-9B2E-93D8A736E673}" destId="{A8D6D34C-F3E6-4894-A35D-8692151EEDD4}" srcOrd="0" destOrd="0" parTransId="{32DEF416-DAE5-4BDA-82D0-2FB878D870C2}" sibTransId="{A614E6C6-3B66-430A-824D-57CEAE542E7A}"/>
    <dgm:cxn modelId="{A9822E99-B51F-A246-9BCE-C19686245658}" type="presOf" srcId="{443CB61E-A820-413A-969D-481EFCA5E586}" destId="{B2E1A726-6EE4-6A47-BA56-30FB0D25A9AF}" srcOrd="0" destOrd="0" presId="urn:microsoft.com/office/officeart/2005/8/layout/hierarchy1"/>
    <dgm:cxn modelId="{1737889B-2420-46C3-9F5E-C576A571BD49}" srcId="{62E22AAE-30E1-4650-9B2E-93D8A736E673}" destId="{443CB61E-A820-413A-969D-481EFCA5E586}" srcOrd="1" destOrd="0" parTransId="{D6216FB0-6A4C-4D23-A3F2-95EDF30EE0A3}" sibTransId="{82619346-BF3B-4C32-BEFC-1834C5D9A9EE}"/>
    <dgm:cxn modelId="{6E9B2FAC-D3A2-0540-9D74-423E3BDD8087}" type="presOf" srcId="{62E22AAE-30E1-4650-9B2E-93D8A736E673}" destId="{0BB817AB-1AC3-CE4A-8F16-34AE8C1DD531}" srcOrd="0" destOrd="0" presId="urn:microsoft.com/office/officeart/2005/8/layout/hierarchy1"/>
    <dgm:cxn modelId="{31EF84F5-DAB9-0B4D-815D-356210E74BBF}" type="presOf" srcId="{A8D6D34C-F3E6-4894-A35D-8692151EEDD4}" destId="{7A13A69D-8141-6D4B-B9CE-8BE3F30E601B}" srcOrd="0" destOrd="0" presId="urn:microsoft.com/office/officeart/2005/8/layout/hierarchy1"/>
    <dgm:cxn modelId="{AB9D0388-4AD4-8C4F-851C-8D84D654294A}" type="presParOf" srcId="{0BB817AB-1AC3-CE4A-8F16-34AE8C1DD531}" destId="{AE8B7B25-4909-1349-94E3-E0065128D757}" srcOrd="0" destOrd="0" presId="urn:microsoft.com/office/officeart/2005/8/layout/hierarchy1"/>
    <dgm:cxn modelId="{65EC0C0A-F517-5D43-B2F6-467C3F2F66FB}" type="presParOf" srcId="{AE8B7B25-4909-1349-94E3-E0065128D757}" destId="{14EC7866-838C-1C49-89FA-CAF5809969FB}" srcOrd="0" destOrd="0" presId="urn:microsoft.com/office/officeart/2005/8/layout/hierarchy1"/>
    <dgm:cxn modelId="{83553E83-FCA5-8F4E-B557-A4DE38B0FBA6}" type="presParOf" srcId="{14EC7866-838C-1C49-89FA-CAF5809969FB}" destId="{7F24E501-82F2-A044-B889-30FB85332644}" srcOrd="0" destOrd="0" presId="urn:microsoft.com/office/officeart/2005/8/layout/hierarchy1"/>
    <dgm:cxn modelId="{AA223724-A8CE-E542-9580-6D621AF9A1D6}" type="presParOf" srcId="{14EC7866-838C-1C49-89FA-CAF5809969FB}" destId="{7A13A69D-8141-6D4B-B9CE-8BE3F30E601B}" srcOrd="1" destOrd="0" presId="urn:microsoft.com/office/officeart/2005/8/layout/hierarchy1"/>
    <dgm:cxn modelId="{29B5F1C2-B7D0-644F-830B-908DBB2D23D7}" type="presParOf" srcId="{AE8B7B25-4909-1349-94E3-E0065128D757}" destId="{B51A83D8-7FDE-A64C-8EED-1DB9D55A1DE1}" srcOrd="1" destOrd="0" presId="urn:microsoft.com/office/officeart/2005/8/layout/hierarchy1"/>
    <dgm:cxn modelId="{0DDC196A-9960-A54E-AF18-F2B4A65CDD1F}" type="presParOf" srcId="{0BB817AB-1AC3-CE4A-8F16-34AE8C1DD531}" destId="{8AF2B5FA-17C3-E04C-A548-54C202C02620}" srcOrd="1" destOrd="0" presId="urn:microsoft.com/office/officeart/2005/8/layout/hierarchy1"/>
    <dgm:cxn modelId="{1E896338-A6F2-BB43-8234-58DDE8AA7F33}" type="presParOf" srcId="{8AF2B5FA-17C3-E04C-A548-54C202C02620}" destId="{735E5026-1DB3-B74A-927F-EDDBE2730009}" srcOrd="0" destOrd="0" presId="urn:microsoft.com/office/officeart/2005/8/layout/hierarchy1"/>
    <dgm:cxn modelId="{BC4F05BA-9B74-5D4F-BA5F-480C847AB970}" type="presParOf" srcId="{735E5026-1DB3-B74A-927F-EDDBE2730009}" destId="{00AA8D36-EED0-D246-A2CE-3993F13B32D5}" srcOrd="0" destOrd="0" presId="urn:microsoft.com/office/officeart/2005/8/layout/hierarchy1"/>
    <dgm:cxn modelId="{01185EF8-4C4A-0B49-A71A-E3F3404ECF70}" type="presParOf" srcId="{735E5026-1DB3-B74A-927F-EDDBE2730009}" destId="{B2E1A726-6EE4-6A47-BA56-30FB0D25A9AF}" srcOrd="1" destOrd="0" presId="urn:microsoft.com/office/officeart/2005/8/layout/hierarchy1"/>
    <dgm:cxn modelId="{AA03354E-2B53-9240-8F53-7CEA42388C06}" type="presParOf" srcId="{8AF2B5FA-17C3-E04C-A548-54C202C02620}" destId="{848EBF12-75AE-F64D-9D26-C516127389A7}"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F978638-6E4A-4795-AA81-3B22B9776452}" type="doc">
      <dgm:prSet loTypeId="urn:microsoft.com/office/officeart/2005/8/layout/hierarchy1" loCatId="hierarchy" qsTypeId="urn:microsoft.com/office/officeart/2005/8/quickstyle/simple1" qsCatId="simple" csTypeId="urn:microsoft.com/office/officeart/2005/8/colors/accent3_2" csCatId="accent3" phldr="1"/>
      <dgm:spPr/>
      <dgm:t>
        <a:bodyPr/>
        <a:lstStyle/>
        <a:p>
          <a:endParaRPr lang="en-US"/>
        </a:p>
      </dgm:t>
    </dgm:pt>
    <dgm:pt modelId="{47A853AF-C520-4211-812D-682081426596}">
      <dgm:prSet/>
      <dgm:spPr/>
      <dgm:t>
        <a:bodyPr/>
        <a:lstStyle/>
        <a:p>
          <a:r>
            <a:rPr lang="en-US" b="0" i="0"/>
            <a:t>Improving the accuracy and efficiency of object detection and surrounding rendering, which can have numerous practical applications in fields such as surveillance, navigation, and automation.</a:t>
          </a:r>
          <a:endParaRPr lang="en-US"/>
        </a:p>
      </dgm:t>
    </dgm:pt>
    <dgm:pt modelId="{54233D88-DBD7-4299-95B1-38BBB0EC3035}" type="parTrans" cxnId="{AC65E5D0-7199-44B9-8BE0-3CDDFB8E486C}">
      <dgm:prSet/>
      <dgm:spPr/>
      <dgm:t>
        <a:bodyPr/>
        <a:lstStyle/>
        <a:p>
          <a:endParaRPr lang="en-US"/>
        </a:p>
      </dgm:t>
    </dgm:pt>
    <dgm:pt modelId="{CA6B0084-07E8-4C2E-AD3B-6E2B81515544}" type="sibTrans" cxnId="{AC65E5D0-7199-44B9-8BE0-3CDDFB8E486C}">
      <dgm:prSet/>
      <dgm:spPr/>
      <dgm:t>
        <a:bodyPr/>
        <a:lstStyle/>
        <a:p>
          <a:endParaRPr lang="en-US"/>
        </a:p>
      </dgm:t>
    </dgm:pt>
    <dgm:pt modelId="{774B7DF1-0AD7-4AFF-AC91-7B6709891E86}">
      <dgm:prSet/>
      <dgm:spPr/>
      <dgm:t>
        <a:bodyPr/>
        <a:lstStyle/>
        <a:p>
          <a:r>
            <a:rPr lang="en-US" b="0" i="0"/>
            <a:t>Demonstrating the capabilities of the Jackal Robot for object detection and surrounding rendering and contributing to the development of state-of-the-art robotics systems.</a:t>
          </a:r>
          <a:endParaRPr lang="en-US"/>
        </a:p>
      </dgm:t>
    </dgm:pt>
    <dgm:pt modelId="{0FA1E0FA-94C3-4A47-97C6-AEA013C973F8}" type="parTrans" cxnId="{1F89AD09-BE93-4964-91B6-134BCE0CACE1}">
      <dgm:prSet/>
      <dgm:spPr/>
      <dgm:t>
        <a:bodyPr/>
        <a:lstStyle/>
        <a:p>
          <a:endParaRPr lang="en-US"/>
        </a:p>
      </dgm:t>
    </dgm:pt>
    <dgm:pt modelId="{CCD4D1F5-0824-4F10-B663-37127ECEE760}" type="sibTrans" cxnId="{1F89AD09-BE93-4964-91B6-134BCE0CACE1}">
      <dgm:prSet/>
      <dgm:spPr/>
      <dgm:t>
        <a:bodyPr/>
        <a:lstStyle/>
        <a:p>
          <a:endParaRPr lang="en-US"/>
        </a:p>
      </dgm:t>
    </dgm:pt>
    <dgm:pt modelId="{BA4E8D2B-B95F-45E9-AE57-F3A51089A019}">
      <dgm:prSet/>
      <dgm:spPr/>
      <dgm:t>
        <a:bodyPr/>
        <a:lstStyle/>
        <a:p>
          <a:r>
            <a:rPr lang="en-US" b="0" i="0"/>
            <a:t>Develop a system that accurately and efficiently converts real-world environments to virtual environments using cutting-edge technology.</a:t>
          </a:r>
          <a:endParaRPr lang="en-US"/>
        </a:p>
      </dgm:t>
    </dgm:pt>
    <dgm:pt modelId="{0D6694CA-73C5-4274-A3E6-A2FE16BE49D8}" type="parTrans" cxnId="{EC78C7E6-FF6A-40C3-931A-0EB9728219CA}">
      <dgm:prSet/>
      <dgm:spPr/>
      <dgm:t>
        <a:bodyPr/>
        <a:lstStyle/>
        <a:p>
          <a:endParaRPr lang="en-US"/>
        </a:p>
      </dgm:t>
    </dgm:pt>
    <dgm:pt modelId="{E3DF5A5B-31A6-4D66-94DB-2E6076310891}" type="sibTrans" cxnId="{EC78C7E6-FF6A-40C3-931A-0EB9728219CA}">
      <dgm:prSet/>
      <dgm:spPr/>
      <dgm:t>
        <a:bodyPr/>
        <a:lstStyle/>
        <a:p>
          <a:endParaRPr lang="en-US"/>
        </a:p>
      </dgm:t>
    </dgm:pt>
    <dgm:pt modelId="{7A0BD48F-FA34-3E4A-B222-2C61B048FE74}" type="pres">
      <dgm:prSet presAssocID="{7F978638-6E4A-4795-AA81-3B22B9776452}" presName="hierChild1" presStyleCnt="0">
        <dgm:presLayoutVars>
          <dgm:chPref val="1"/>
          <dgm:dir/>
          <dgm:animOne val="branch"/>
          <dgm:animLvl val="lvl"/>
          <dgm:resizeHandles/>
        </dgm:presLayoutVars>
      </dgm:prSet>
      <dgm:spPr/>
    </dgm:pt>
    <dgm:pt modelId="{A8370221-84D7-A846-A84B-E19B1E77EDCF}" type="pres">
      <dgm:prSet presAssocID="{47A853AF-C520-4211-812D-682081426596}" presName="hierRoot1" presStyleCnt="0"/>
      <dgm:spPr/>
    </dgm:pt>
    <dgm:pt modelId="{3243259D-7C4F-F749-B3E2-F0E129299B09}" type="pres">
      <dgm:prSet presAssocID="{47A853AF-C520-4211-812D-682081426596}" presName="composite" presStyleCnt="0"/>
      <dgm:spPr/>
    </dgm:pt>
    <dgm:pt modelId="{B1FEE919-3DE9-CE49-977F-6C28B456E436}" type="pres">
      <dgm:prSet presAssocID="{47A853AF-C520-4211-812D-682081426596}" presName="background" presStyleLbl="node0" presStyleIdx="0" presStyleCnt="3"/>
      <dgm:spPr/>
    </dgm:pt>
    <dgm:pt modelId="{54761DF3-BB98-914B-AF62-247EE6D87A12}" type="pres">
      <dgm:prSet presAssocID="{47A853AF-C520-4211-812D-682081426596}" presName="text" presStyleLbl="fgAcc0" presStyleIdx="0" presStyleCnt="3">
        <dgm:presLayoutVars>
          <dgm:chPref val="3"/>
        </dgm:presLayoutVars>
      </dgm:prSet>
      <dgm:spPr/>
    </dgm:pt>
    <dgm:pt modelId="{8F164CA6-6C8D-B345-8B45-4E81BC42AC2C}" type="pres">
      <dgm:prSet presAssocID="{47A853AF-C520-4211-812D-682081426596}" presName="hierChild2" presStyleCnt="0"/>
      <dgm:spPr/>
    </dgm:pt>
    <dgm:pt modelId="{C4CBE7A9-4351-6449-A3CF-D43B855D49FE}" type="pres">
      <dgm:prSet presAssocID="{774B7DF1-0AD7-4AFF-AC91-7B6709891E86}" presName="hierRoot1" presStyleCnt="0"/>
      <dgm:spPr/>
    </dgm:pt>
    <dgm:pt modelId="{C6E3BF84-D9D5-1143-8CAC-5AF6E274EDAA}" type="pres">
      <dgm:prSet presAssocID="{774B7DF1-0AD7-4AFF-AC91-7B6709891E86}" presName="composite" presStyleCnt="0"/>
      <dgm:spPr/>
    </dgm:pt>
    <dgm:pt modelId="{055EB60E-70A6-0D4B-A3F3-972FFFC868D3}" type="pres">
      <dgm:prSet presAssocID="{774B7DF1-0AD7-4AFF-AC91-7B6709891E86}" presName="background" presStyleLbl="node0" presStyleIdx="1" presStyleCnt="3"/>
      <dgm:spPr/>
    </dgm:pt>
    <dgm:pt modelId="{9E75B25C-288E-C742-BEF6-012E6FDA76BA}" type="pres">
      <dgm:prSet presAssocID="{774B7DF1-0AD7-4AFF-AC91-7B6709891E86}" presName="text" presStyleLbl="fgAcc0" presStyleIdx="1" presStyleCnt="3">
        <dgm:presLayoutVars>
          <dgm:chPref val="3"/>
        </dgm:presLayoutVars>
      </dgm:prSet>
      <dgm:spPr/>
    </dgm:pt>
    <dgm:pt modelId="{7E25FACA-4F30-CF42-BCF4-754B7104C2D6}" type="pres">
      <dgm:prSet presAssocID="{774B7DF1-0AD7-4AFF-AC91-7B6709891E86}" presName="hierChild2" presStyleCnt="0"/>
      <dgm:spPr/>
    </dgm:pt>
    <dgm:pt modelId="{979A619C-94CB-C64A-82F3-5CAA22209706}" type="pres">
      <dgm:prSet presAssocID="{BA4E8D2B-B95F-45E9-AE57-F3A51089A019}" presName="hierRoot1" presStyleCnt="0"/>
      <dgm:spPr/>
    </dgm:pt>
    <dgm:pt modelId="{1713E340-BEBE-B14D-BA53-649681E6A7BE}" type="pres">
      <dgm:prSet presAssocID="{BA4E8D2B-B95F-45E9-AE57-F3A51089A019}" presName="composite" presStyleCnt="0"/>
      <dgm:spPr/>
    </dgm:pt>
    <dgm:pt modelId="{AF1F580D-5245-A84B-9364-4246F1D8DCC8}" type="pres">
      <dgm:prSet presAssocID="{BA4E8D2B-B95F-45E9-AE57-F3A51089A019}" presName="background" presStyleLbl="node0" presStyleIdx="2" presStyleCnt="3"/>
      <dgm:spPr/>
    </dgm:pt>
    <dgm:pt modelId="{85381737-D9FB-4D49-BD6A-64C1E0FB549F}" type="pres">
      <dgm:prSet presAssocID="{BA4E8D2B-B95F-45E9-AE57-F3A51089A019}" presName="text" presStyleLbl="fgAcc0" presStyleIdx="2" presStyleCnt="3">
        <dgm:presLayoutVars>
          <dgm:chPref val="3"/>
        </dgm:presLayoutVars>
      </dgm:prSet>
      <dgm:spPr/>
    </dgm:pt>
    <dgm:pt modelId="{20EDEF4D-816E-F649-9D9A-CE48602893CA}" type="pres">
      <dgm:prSet presAssocID="{BA4E8D2B-B95F-45E9-AE57-F3A51089A019}" presName="hierChild2" presStyleCnt="0"/>
      <dgm:spPr/>
    </dgm:pt>
  </dgm:ptLst>
  <dgm:cxnLst>
    <dgm:cxn modelId="{0AEFB900-AD7E-E24F-97BC-35E7D97E4695}" type="presOf" srcId="{47A853AF-C520-4211-812D-682081426596}" destId="{54761DF3-BB98-914B-AF62-247EE6D87A12}" srcOrd="0" destOrd="0" presId="urn:microsoft.com/office/officeart/2005/8/layout/hierarchy1"/>
    <dgm:cxn modelId="{CB0C9906-AE0F-5544-B460-00E7EF663910}" type="presOf" srcId="{774B7DF1-0AD7-4AFF-AC91-7B6709891E86}" destId="{9E75B25C-288E-C742-BEF6-012E6FDA76BA}" srcOrd="0" destOrd="0" presId="urn:microsoft.com/office/officeart/2005/8/layout/hierarchy1"/>
    <dgm:cxn modelId="{1F89AD09-BE93-4964-91B6-134BCE0CACE1}" srcId="{7F978638-6E4A-4795-AA81-3B22B9776452}" destId="{774B7DF1-0AD7-4AFF-AC91-7B6709891E86}" srcOrd="1" destOrd="0" parTransId="{0FA1E0FA-94C3-4A47-97C6-AEA013C973F8}" sibTransId="{CCD4D1F5-0824-4F10-B663-37127ECEE760}"/>
    <dgm:cxn modelId="{4B25C76B-F099-D845-ACD3-ACB48C65E228}" type="presOf" srcId="{BA4E8D2B-B95F-45E9-AE57-F3A51089A019}" destId="{85381737-D9FB-4D49-BD6A-64C1E0FB549F}" srcOrd="0" destOrd="0" presId="urn:microsoft.com/office/officeart/2005/8/layout/hierarchy1"/>
    <dgm:cxn modelId="{7E5E4D9C-EE72-D94B-BBA8-083B29DEC0DE}" type="presOf" srcId="{7F978638-6E4A-4795-AA81-3B22B9776452}" destId="{7A0BD48F-FA34-3E4A-B222-2C61B048FE74}" srcOrd="0" destOrd="0" presId="urn:microsoft.com/office/officeart/2005/8/layout/hierarchy1"/>
    <dgm:cxn modelId="{AC65E5D0-7199-44B9-8BE0-3CDDFB8E486C}" srcId="{7F978638-6E4A-4795-AA81-3B22B9776452}" destId="{47A853AF-C520-4211-812D-682081426596}" srcOrd="0" destOrd="0" parTransId="{54233D88-DBD7-4299-95B1-38BBB0EC3035}" sibTransId="{CA6B0084-07E8-4C2E-AD3B-6E2B81515544}"/>
    <dgm:cxn modelId="{EC78C7E6-FF6A-40C3-931A-0EB9728219CA}" srcId="{7F978638-6E4A-4795-AA81-3B22B9776452}" destId="{BA4E8D2B-B95F-45E9-AE57-F3A51089A019}" srcOrd="2" destOrd="0" parTransId="{0D6694CA-73C5-4274-A3E6-A2FE16BE49D8}" sibTransId="{E3DF5A5B-31A6-4D66-94DB-2E6076310891}"/>
    <dgm:cxn modelId="{11268577-95A5-F748-8566-6A10FDA22F85}" type="presParOf" srcId="{7A0BD48F-FA34-3E4A-B222-2C61B048FE74}" destId="{A8370221-84D7-A846-A84B-E19B1E77EDCF}" srcOrd="0" destOrd="0" presId="urn:microsoft.com/office/officeart/2005/8/layout/hierarchy1"/>
    <dgm:cxn modelId="{CEDA5820-3130-5040-874C-781E0B13D0A7}" type="presParOf" srcId="{A8370221-84D7-A846-A84B-E19B1E77EDCF}" destId="{3243259D-7C4F-F749-B3E2-F0E129299B09}" srcOrd="0" destOrd="0" presId="urn:microsoft.com/office/officeart/2005/8/layout/hierarchy1"/>
    <dgm:cxn modelId="{0E7E50C9-3806-874F-AD46-2D5F23055A66}" type="presParOf" srcId="{3243259D-7C4F-F749-B3E2-F0E129299B09}" destId="{B1FEE919-3DE9-CE49-977F-6C28B456E436}" srcOrd="0" destOrd="0" presId="urn:microsoft.com/office/officeart/2005/8/layout/hierarchy1"/>
    <dgm:cxn modelId="{33E910DB-4FEA-4D47-82FC-28202532BE32}" type="presParOf" srcId="{3243259D-7C4F-F749-B3E2-F0E129299B09}" destId="{54761DF3-BB98-914B-AF62-247EE6D87A12}" srcOrd="1" destOrd="0" presId="urn:microsoft.com/office/officeart/2005/8/layout/hierarchy1"/>
    <dgm:cxn modelId="{9A0783A4-0500-0844-9411-A2F181CB074D}" type="presParOf" srcId="{A8370221-84D7-A846-A84B-E19B1E77EDCF}" destId="{8F164CA6-6C8D-B345-8B45-4E81BC42AC2C}" srcOrd="1" destOrd="0" presId="urn:microsoft.com/office/officeart/2005/8/layout/hierarchy1"/>
    <dgm:cxn modelId="{74EEF299-3CE5-F44A-B658-A896E28E8BFA}" type="presParOf" srcId="{7A0BD48F-FA34-3E4A-B222-2C61B048FE74}" destId="{C4CBE7A9-4351-6449-A3CF-D43B855D49FE}" srcOrd="1" destOrd="0" presId="urn:microsoft.com/office/officeart/2005/8/layout/hierarchy1"/>
    <dgm:cxn modelId="{1F0E5FC4-40C3-3F4F-A721-52BEAD542377}" type="presParOf" srcId="{C4CBE7A9-4351-6449-A3CF-D43B855D49FE}" destId="{C6E3BF84-D9D5-1143-8CAC-5AF6E274EDAA}" srcOrd="0" destOrd="0" presId="urn:microsoft.com/office/officeart/2005/8/layout/hierarchy1"/>
    <dgm:cxn modelId="{A824C8A4-2B14-8948-8023-F098CB8E289C}" type="presParOf" srcId="{C6E3BF84-D9D5-1143-8CAC-5AF6E274EDAA}" destId="{055EB60E-70A6-0D4B-A3F3-972FFFC868D3}" srcOrd="0" destOrd="0" presId="urn:microsoft.com/office/officeart/2005/8/layout/hierarchy1"/>
    <dgm:cxn modelId="{466557C7-5824-5E41-AF86-7E4F08497B56}" type="presParOf" srcId="{C6E3BF84-D9D5-1143-8CAC-5AF6E274EDAA}" destId="{9E75B25C-288E-C742-BEF6-012E6FDA76BA}" srcOrd="1" destOrd="0" presId="urn:microsoft.com/office/officeart/2005/8/layout/hierarchy1"/>
    <dgm:cxn modelId="{1E435775-30BA-6C41-B073-BA686F616007}" type="presParOf" srcId="{C4CBE7A9-4351-6449-A3CF-D43B855D49FE}" destId="{7E25FACA-4F30-CF42-BCF4-754B7104C2D6}" srcOrd="1" destOrd="0" presId="urn:microsoft.com/office/officeart/2005/8/layout/hierarchy1"/>
    <dgm:cxn modelId="{BF74D003-0C6A-6E4B-823A-3FC32B5D480A}" type="presParOf" srcId="{7A0BD48F-FA34-3E4A-B222-2C61B048FE74}" destId="{979A619C-94CB-C64A-82F3-5CAA22209706}" srcOrd="2" destOrd="0" presId="urn:microsoft.com/office/officeart/2005/8/layout/hierarchy1"/>
    <dgm:cxn modelId="{70EEDFF1-770E-3B45-8C51-630FEBF9A10F}" type="presParOf" srcId="{979A619C-94CB-C64A-82F3-5CAA22209706}" destId="{1713E340-BEBE-B14D-BA53-649681E6A7BE}" srcOrd="0" destOrd="0" presId="urn:microsoft.com/office/officeart/2005/8/layout/hierarchy1"/>
    <dgm:cxn modelId="{DDC5C7E8-C74B-DC4D-B32C-1EC856F78516}" type="presParOf" srcId="{1713E340-BEBE-B14D-BA53-649681E6A7BE}" destId="{AF1F580D-5245-A84B-9364-4246F1D8DCC8}" srcOrd="0" destOrd="0" presId="urn:microsoft.com/office/officeart/2005/8/layout/hierarchy1"/>
    <dgm:cxn modelId="{95375FAE-44BE-8046-B182-7C19D8CBE3E5}" type="presParOf" srcId="{1713E340-BEBE-B14D-BA53-649681E6A7BE}" destId="{85381737-D9FB-4D49-BD6A-64C1E0FB549F}" srcOrd="1" destOrd="0" presId="urn:microsoft.com/office/officeart/2005/8/layout/hierarchy1"/>
    <dgm:cxn modelId="{322C5355-9F76-A646-BFDA-FE35AB522C92}" type="presParOf" srcId="{979A619C-94CB-C64A-82F3-5CAA22209706}" destId="{20EDEF4D-816E-F649-9D9A-CE48602893CA}"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1EF6142-F539-4905-8F97-FA04CC332CB3}"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9F471C6F-2FB0-4CC6-A893-DEB07A6AFBC2}">
      <dgm:prSet/>
      <dgm:spPr/>
      <dgm:t>
        <a:bodyPr/>
        <a:lstStyle/>
        <a:p>
          <a:r>
            <a:rPr lang="en-US" u="none"/>
            <a:t>Dataset that is captured from jackal robot of 100 dataset of each category shown on right hand side.</a:t>
          </a:r>
        </a:p>
      </dgm:t>
    </dgm:pt>
    <dgm:pt modelId="{3969AC91-99A2-4BC1-B2EA-279AEBE54DF6}" type="parTrans" cxnId="{32B31285-EBCC-4D8A-A8FC-E75A2A180D61}">
      <dgm:prSet/>
      <dgm:spPr/>
      <dgm:t>
        <a:bodyPr/>
        <a:lstStyle/>
        <a:p>
          <a:endParaRPr lang="en-US"/>
        </a:p>
      </dgm:t>
    </dgm:pt>
    <dgm:pt modelId="{BA666E25-253A-47DE-BC57-45B945B094BD}" type="sibTrans" cxnId="{32B31285-EBCC-4D8A-A8FC-E75A2A180D61}">
      <dgm:prSet/>
      <dgm:spPr/>
      <dgm:t>
        <a:bodyPr/>
        <a:lstStyle/>
        <a:p>
          <a:endParaRPr lang="en-US"/>
        </a:p>
      </dgm:t>
    </dgm:pt>
    <dgm:pt modelId="{AE3FF8C8-4179-4234-A632-23DFD3CB9FBF}">
      <dgm:prSet/>
      <dgm:spPr/>
      <dgm:t>
        <a:bodyPr/>
        <a:lstStyle/>
        <a:p>
          <a:r>
            <a:rPr lang="en-US" u="none"/>
            <a:t>For Training my model I would be using the Dataset from the Kiti data set : </a:t>
          </a:r>
          <a:r>
            <a:rPr lang="en-US" u="none">
              <a:hlinkClick xmlns:r="http://schemas.openxmlformats.org/officeDocument/2006/relationships" r:id="rId1"/>
            </a:rPr>
            <a:t>https://www.cvlibs.net/datasets/kitti/eval_object.php?obj_benchmark=3d</a:t>
          </a:r>
          <a:r>
            <a:rPr lang="en-US" u="none"/>
            <a:t> . </a:t>
          </a:r>
        </a:p>
      </dgm:t>
    </dgm:pt>
    <dgm:pt modelId="{245C3817-B6A5-41EE-8156-F64144AC5771}" type="parTrans" cxnId="{C096F7B3-9F04-4790-9991-6C4231BEA5F9}">
      <dgm:prSet/>
      <dgm:spPr/>
      <dgm:t>
        <a:bodyPr/>
        <a:lstStyle/>
        <a:p>
          <a:endParaRPr lang="en-US"/>
        </a:p>
      </dgm:t>
    </dgm:pt>
    <dgm:pt modelId="{0479F9E0-CA5C-4448-9946-61AED8C9197A}" type="sibTrans" cxnId="{C096F7B3-9F04-4790-9991-6C4231BEA5F9}">
      <dgm:prSet/>
      <dgm:spPr/>
      <dgm:t>
        <a:bodyPr/>
        <a:lstStyle/>
        <a:p>
          <a:endParaRPr lang="en-US"/>
        </a:p>
      </dgm:t>
    </dgm:pt>
    <dgm:pt modelId="{B17D6C88-3DB8-49EA-8B14-EEADAD46E58D}">
      <dgm:prSet/>
      <dgm:spPr/>
      <dgm:t>
        <a:bodyPr/>
        <a:lstStyle/>
        <a:p>
          <a:r>
            <a:rPr lang="en-US" b="0" i="0" u="none">
              <a:hlinkClick xmlns:r="http://schemas.openxmlformats.org/officeDocument/2006/relationships" r:id="rId2"/>
            </a:rPr>
            <a:t>Velodyne point clouds, if you want to use laser information (29GB)</a:t>
          </a:r>
          <a:endParaRPr lang="en-US" u="none"/>
        </a:p>
      </dgm:t>
    </dgm:pt>
    <dgm:pt modelId="{49B45EE3-96AB-4F10-8524-E3357E3B0BED}" type="parTrans" cxnId="{D9C61C28-5020-45AD-99A0-9CB1FEA4F8AE}">
      <dgm:prSet/>
      <dgm:spPr/>
      <dgm:t>
        <a:bodyPr/>
        <a:lstStyle/>
        <a:p>
          <a:endParaRPr lang="en-US"/>
        </a:p>
      </dgm:t>
    </dgm:pt>
    <dgm:pt modelId="{9A286984-2DA0-4D7B-9E79-8C1ED9E4773B}" type="sibTrans" cxnId="{D9C61C28-5020-45AD-99A0-9CB1FEA4F8AE}">
      <dgm:prSet/>
      <dgm:spPr/>
      <dgm:t>
        <a:bodyPr/>
        <a:lstStyle/>
        <a:p>
          <a:endParaRPr lang="en-US"/>
        </a:p>
      </dgm:t>
    </dgm:pt>
    <dgm:pt modelId="{CA61A1E9-1A09-4CA2-B60D-81744F68A5B7}">
      <dgm:prSet/>
      <dgm:spPr/>
      <dgm:t>
        <a:bodyPr/>
        <a:lstStyle/>
        <a:p>
          <a:r>
            <a:rPr lang="en-US" b="0" i="0" u="none">
              <a:hlinkClick xmlns:r="http://schemas.openxmlformats.org/officeDocument/2006/relationships" r:id="rId2"/>
            </a:rPr>
            <a:t>right color images, if you want to use stereo information (12GB)</a:t>
          </a:r>
          <a:endParaRPr lang="en-US" u="none"/>
        </a:p>
      </dgm:t>
    </dgm:pt>
    <dgm:pt modelId="{126494BF-481E-4429-8A65-80FB254630B6}" type="parTrans" cxnId="{90E3526A-C61F-40D5-880A-1EE1DDBE038D}">
      <dgm:prSet/>
      <dgm:spPr/>
      <dgm:t>
        <a:bodyPr/>
        <a:lstStyle/>
        <a:p>
          <a:endParaRPr lang="en-US"/>
        </a:p>
      </dgm:t>
    </dgm:pt>
    <dgm:pt modelId="{43E2B737-A6BD-444C-81E6-82B6ED4F88E4}" type="sibTrans" cxnId="{90E3526A-C61F-40D5-880A-1EE1DDBE038D}">
      <dgm:prSet/>
      <dgm:spPr/>
      <dgm:t>
        <a:bodyPr/>
        <a:lstStyle/>
        <a:p>
          <a:endParaRPr lang="en-US"/>
        </a:p>
      </dgm:t>
    </dgm:pt>
    <dgm:pt modelId="{4FBDCFE5-21A6-4A8A-9D3E-3D647E851DD2}">
      <dgm:prSet/>
      <dgm:spPr/>
      <dgm:t>
        <a:bodyPr/>
        <a:lstStyle/>
        <a:p>
          <a:r>
            <a:rPr lang="en-US" b="0" i="0" u="none">
              <a:hlinkClick xmlns:r="http://schemas.openxmlformats.org/officeDocument/2006/relationships" r:id="rId2"/>
            </a:rPr>
            <a:t>annotated depth maps data set (14 GB)</a:t>
          </a:r>
          <a:endParaRPr lang="en-US" u="none"/>
        </a:p>
      </dgm:t>
    </dgm:pt>
    <dgm:pt modelId="{F873BA0C-8E1E-4930-85C8-1627E410BD50}" type="parTrans" cxnId="{B4116011-9250-4496-B572-940427B0545C}">
      <dgm:prSet/>
      <dgm:spPr/>
      <dgm:t>
        <a:bodyPr/>
        <a:lstStyle/>
        <a:p>
          <a:endParaRPr lang="en-US"/>
        </a:p>
      </dgm:t>
    </dgm:pt>
    <dgm:pt modelId="{6486515F-D98E-4FE0-8235-AC79EE2E464A}" type="sibTrans" cxnId="{B4116011-9250-4496-B572-940427B0545C}">
      <dgm:prSet/>
      <dgm:spPr/>
      <dgm:t>
        <a:bodyPr/>
        <a:lstStyle/>
        <a:p>
          <a:endParaRPr lang="en-US"/>
        </a:p>
      </dgm:t>
    </dgm:pt>
    <dgm:pt modelId="{00744E1F-35BF-44F6-9188-6B75062F0694}">
      <dgm:prSet/>
      <dgm:spPr/>
      <dgm:t>
        <a:bodyPr/>
        <a:lstStyle/>
        <a:p>
          <a:r>
            <a:rPr lang="en-US" b="0" i="0" u="none">
              <a:hlinkClick xmlns:r="http://schemas.openxmlformats.org/officeDocument/2006/relationships" r:id="rId2"/>
            </a:rPr>
            <a:t>projected raw LiDaR scans data set (5 GB)</a:t>
          </a:r>
          <a:endParaRPr lang="en-US" u="none"/>
        </a:p>
      </dgm:t>
    </dgm:pt>
    <dgm:pt modelId="{3F2F4C53-98E7-487A-A730-A73EA3CB279B}" type="parTrans" cxnId="{8471C373-A7EB-40E6-831E-CCA441245AEB}">
      <dgm:prSet/>
      <dgm:spPr/>
      <dgm:t>
        <a:bodyPr/>
        <a:lstStyle/>
        <a:p>
          <a:endParaRPr lang="en-US"/>
        </a:p>
      </dgm:t>
    </dgm:pt>
    <dgm:pt modelId="{9BC91D70-58A5-4D01-BCC7-B38C9B3CA882}" type="sibTrans" cxnId="{8471C373-A7EB-40E6-831E-CCA441245AEB}">
      <dgm:prSet/>
      <dgm:spPr/>
      <dgm:t>
        <a:bodyPr/>
        <a:lstStyle/>
        <a:p>
          <a:endParaRPr lang="en-US"/>
        </a:p>
      </dgm:t>
    </dgm:pt>
    <dgm:pt modelId="{BB4E9CA0-A50E-4E89-8F9B-C257AD806055}">
      <dgm:prSet/>
      <dgm:spPr/>
      <dgm:t>
        <a:bodyPr/>
        <a:lstStyle/>
        <a:p>
          <a:r>
            <a:rPr lang="en-US" b="0" i="0" u="none">
              <a:hlinkClick xmlns:r="http://schemas.openxmlformats.org/officeDocument/2006/relationships" r:id="rId2"/>
            </a:rPr>
            <a:t>manually selected validation and test data sets (2 GB)</a:t>
          </a:r>
          <a:endParaRPr lang="en-US" u="none"/>
        </a:p>
      </dgm:t>
    </dgm:pt>
    <dgm:pt modelId="{4F54BF98-632F-412A-8AFC-E40BDC448546}" type="parTrans" cxnId="{82AAFCEB-6F8B-4950-A866-B617D125D050}">
      <dgm:prSet/>
      <dgm:spPr/>
      <dgm:t>
        <a:bodyPr/>
        <a:lstStyle/>
        <a:p>
          <a:endParaRPr lang="en-US"/>
        </a:p>
      </dgm:t>
    </dgm:pt>
    <dgm:pt modelId="{AC1508A0-4EF0-4100-8989-816C39259531}" type="sibTrans" cxnId="{82AAFCEB-6F8B-4950-A866-B617D125D050}">
      <dgm:prSet/>
      <dgm:spPr/>
      <dgm:t>
        <a:bodyPr/>
        <a:lstStyle/>
        <a:p>
          <a:endParaRPr lang="en-US"/>
        </a:p>
      </dgm:t>
    </dgm:pt>
    <dgm:pt modelId="{EAF9F2C7-6B4A-0B42-81E3-194A3CCFADD3}" type="pres">
      <dgm:prSet presAssocID="{21EF6142-F539-4905-8F97-FA04CC332CB3}" presName="linear" presStyleCnt="0">
        <dgm:presLayoutVars>
          <dgm:animLvl val="lvl"/>
          <dgm:resizeHandles val="exact"/>
        </dgm:presLayoutVars>
      </dgm:prSet>
      <dgm:spPr/>
    </dgm:pt>
    <dgm:pt modelId="{9F69C27A-5828-E04C-90A6-1C35C75CEECC}" type="pres">
      <dgm:prSet presAssocID="{9F471C6F-2FB0-4CC6-A893-DEB07A6AFBC2}" presName="parentText" presStyleLbl="node1" presStyleIdx="0" presStyleCnt="7">
        <dgm:presLayoutVars>
          <dgm:chMax val="0"/>
          <dgm:bulletEnabled val="1"/>
        </dgm:presLayoutVars>
      </dgm:prSet>
      <dgm:spPr/>
    </dgm:pt>
    <dgm:pt modelId="{95CE2F07-CD64-F446-8615-F0DCB1DD4E9D}" type="pres">
      <dgm:prSet presAssocID="{BA666E25-253A-47DE-BC57-45B945B094BD}" presName="spacer" presStyleCnt="0"/>
      <dgm:spPr/>
    </dgm:pt>
    <dgm:pt modelId="{E1C51058-70AF-1142-9D6C-CE907BEA4B96}" type="pres">
      <dgm:prSet presAssocID="{AE3FF8C8-4179-4234-A632-23DFD3CB9FBF}" presName="parentText" presStyleLbl="node1" presStyleIdx="1" presStyleCnt="7">
        <dgm:presLayoutVars>
          <dgm:chMax val="0"/>
          <dgm:bulletEnabled val="1"/>
        </dgm:presLayoutVars>
      </dgm:prSet>
      <dgm:spPr/>
    </dgm:pt>
    <dgm:pt modelId="{9EDB3C5B-4582-144F-9E29-A50BAD5C6439}" type="pres">
      <dgm:prSet presAssocID="{0479F9E0-CA5C-4448-9946-61AED8C9197A}" presName="spacer" presStyleCnt="0"/>
      <dgm:spPr/>
    </dgm:pt>
    <dgm:pt modelId="{CD3EEE91-624C-084A-B0C7-7B27CBD32C51}" type="pres">
      <dgm:prSet presAssocID="{B17D6C88-3DB8-49EA-8B14-EEADAD46E58D}" presName="parentText" presStyleLbl="node1" presStyleIdx="2" presStyleCnt="7">
        <dgm:presLayoutVars>
          <dgm:chMax val="0"/>
          <dgm:bulletEnabled val="1"/>
        </dgm:presLayoutVars>
      </dgm:prSet>
      <dgm:spPr/>
    </dgm:pt>
    <dgm:pt modelId="{A081A5A0-DBA5-F746-9EE2-488897485D9E}" type="pres">
      <dgm:prSet presAssocID="{9A286984-2DA0-4D7B-9E79-8C1ED9E4773B}" presName="spacer" presStyleCnt="0"/>
      <dgm:spPr/>
    </dgm:pt>
    <dgm:pt modelId="{E0E1DA83-210C-1444-BE33-9DBEBE30354D}" type="pres">
      <dgm:prSet presAssocID="{CA61A1E9-1A09-4CA2-B60D-81744F68A5B7}" presName="parentText" presStyleLbl="node1" presStyleIdx="3" presStyleCnt="7">
        <dgm:presLayoutVars>
          <dgm:chMax val="0"/>
          <dgm:bulletEnabled val="1"/>
        </dgm:presLayoutVars>
      </dgm:prSet>
      <dgm:spPr/>
    </dgm:pt>
    <dgm:pt modelId="{38E170AE-3CCC-B846-AC94-571A8FD256D4}" type="pres">
      <dgm:prSet presAssocID="{43E2B737-A6BD-444C-81E6-82B6ED4F88E4}" presName="spacer" presStyleCnt="0"/>
      <dgm:spPr/>
    </dgm:pt>
    <dgm:pt modelId="{FEBF1C17-51E4-D14C-A500-064EEE2AF5F1}" type="pres">
      <dgm:prSet presAssocID="{4FBDCFE5-21A6-4A8A-9D3E-3D647E851DD2}" presName="parentText" presStyleLbl="node1" presStyleIdx="4" presStyleCnt="7">
        <dgm:presLayoutVars>
          <dgm:chMax val="0"/>
          <dgm:bulletEnabled val="1"/>
        </dgm:presLayoutVars>
      </dgm:prSet>
      <dgm:spPr/>
    </dgm:pt>
    <dgm:pt modelId="{7E9873DD-29D8-9149-B646-1A6241E24F2A}" type="pres">
      <dgm:prSet presAssocID="{6486515F-D98E-4FE0-8235-AC79EE2E464A}" presName="spacer" presStyleCnt="0"/>
      <dgm:spPr/>
    </dgm:pt>
    <dgm:pt modelId="{53BACB25-AE44-AF46-922F-FF0AA5972BBE}" type="pres">
      <dgm:prSet presAssocID="{00744E1F-35BF-44F6-9188-6B75062F0694}" presName="parentText" presStyleLbl="node1" presStyleIdx="5" presStyleCnt="7">
        <dgm:presLayoutVars>
          <dgm:chMax val="0"/>
          <dgm:bulletEnabled val="1"/>
        </dgm:presLayoutVars>
      </dgm:prSet>
      <dgm:spPr/>
    </dgm:pt>
    <dgm:pt modelId="{E1F0A20A-29FB-3F4D-AD9C-8A0266DB7447}" type="pres">
      <dgm:prSet presAssocID="{9BC91D70-58A5-4D01-BCC7-B38C9B3CA882}" presName="spacer" presStyleCnt="0"/>
      <dgm:spPr/>
    </dgm:pt>
    <dgm:pt modelId="{1D735D29-95AA-8C42-98AE-8B5BC7ED4C33}" type="pres">
      <dgm:prSet presAssocID="{BB4E9CA0-A50E-4E89-8F9B-C257AD806055}" presName="parentText" presStyleLbl="node1" presStyleIdx="6" presStyleCnt="7">
        <dgm:presLayoutVars>
          <dgm:chMax val="0"/>
          <dgm:bulletEnabled val="1"/>
        </dgm:presLayoutVars>
      </dgm:prSet>
      <dgm:spPr/>
    </dgm:pt>
  </dgm:ptLst>
  <dgm:cxnLst>
    <dgm:cxn modelId="{B4116011-9250-4496-B572-940427B0545C}" srcId="{21EF6142-F539-4905-8F97-FA04CC332CB3}" destId="{4FBDCFE5-21A6-4A8A-9D3E-3D647E851DD2}" srcOrd="4" destOrd="0" parTransId="{F873BA0C-8E1E-4930-85C8-1627E410BD50}" sibTransId="{6486515F-D98E-4FE0-8235-AC79EE2E464A}"/>
    <dgm:cxn modelId="{6ECF8717-D077-7E45-82B7-B20095540015}" type="presOf" srcId="{4FBDCFE5-21A6-4A8A-9D3E-3D647E851DD2}" destId="{FEBF1C17-51E4-D14C-A500-064EEE2AF5F1}" srcOrd="0" destOrd="0" presId="urn:microsoft.com/office/officeart/2005/8/layout/vList2"/>
    <dgm:cxn modelId="{D9C61C28-5020-45AD-99A0-9CB1FEA4F8AE}" srcId="{21EF6142-F539-4905-8F97-FA04CC332CB3}" destId="{B17D6C88-3DB8-49EA-8B14-EEADAD46E58D}" srcOrd="2" destOrd="0" parTransId="{49B45EE3-96AB-4F10-8524-E3357E3B0BED}" sibTransId="{9A286984-2DA0-4D7B-9E79-8C1ED9E4773B}"/>
    <dgm:cxn modelId="{21D36C2E-5EA3-644F-AF32-F56B105DC252}" type="presOf" srcId="{BB4E9CA0-A50E-4E89-8F9B-C257AD806055}" destId="{1D735D29-95AA-8C42-98AE-8B5BC7ED4C33}" srcOrd="0" destOrd="0" presId="urn:microsoft.com/office/officeart/2005/8/layout/vList2"/>
    <dgm:cxn modelId="{A7272D68-CC5C-D942-AC5F-14E649EABE7D}" type="presOf" srcId="{9F471C6F-2FB0-4CC6-A893-DEB07A6AFBC2}" destId="{9F69C27A-5828-E04C-90A6-1C35C75CEECC}" srcOrd="0" destOrd="0" presId="urn:microsoft.com/office/officeart/2005/8/layout/vList2"/>
    <dgm:cxn modelId="{90E3526A-C61F-40D5-880A-1EE1DDBE038D}" srcId="{21EF6142-F539-4905-8F97-FA04CC332CB3}" destId="{CA61A1E9-1A09-4CA2-B60D-81744F68A5B7}" srcOrd="3" destOrd="0" parTransId="{126494BF-481E-4429-8A65-80FB254630B6}" sibTransId="{43E2B737-A6BD-444C-81E6-82B6ED4F88E4}"/>
    <dgm:cxn modelId="{47DEC273-A9AC-7549-802F-97E7D7CB7305}" type="presOf" srcId="{B17D6C88-3DB8-49EA-8B14-EEADAD46E58D}" destId="{CD3EEE91-624C-084A-B0C7-7B27CBD32C51}" srcOrd="0" destOrd="0" presId="urn:microsoft.com/office/officeart/2005/8/layout/vList2"/>
    <dgm:cxn modelId="{8471C373-A7EB-40E6-831E-CCA441245AEB}" srcId="{21EF6142-F539-4905-8F97-FA04CC332CB3}" destId="{00744E1F-35BF-44F6-9188-6B75062F0694}" srcOrd="5" destOrd="0" parTransId="{3F2F4C53-98E7-487A-A730-A73EA3CB279B}" sibTransId="{9BC91D70-58A5-4D01-BCC7-B38C9B3CA882}"/>
    <dgm:cxn modelId="{8A979359-A167-744A-8399-7DEF322ABD0F}" type="presOf" srcId="{CA61A1E9-1A09-4CA2-B60D-81744F68A5B7}" destId="{E0E1DA83-210C-1444-BE33-9DBEBE30354D}" srcOrd="0" destOrd="0" presId="urn:microsoft.com/office/officeart/2005/8/layout/vList2"/>
    <dgm:cxn modelId="{2808007E-E247-174E-AF5F-338AEFB9497D}" type="presOf" srcId="{21EF6142-F539-4905-8F97-FA04CC332CB3}" destId="{EAF9F2C7-6B4A-0B42-81E3-194A3CCFADD3}" srcOrd="0" destOrd="0" presId="urn:microsoft.com/office/officeart/2005/8/layout/vList2"/>
    <dgm:cxn modelId="{32B31285-EBCC-4D8A-A8FC-E75A2A180D61}" srcId="{21EF6142-F539-4905-8F97-FA04CC332CB3}" destId="{9F471C6F-2FB0-4CC6-A893-DEB07A6AFBC2}" srcOrd="0" destOrd="0" parTransId="{3969AC91-99A2-4BC1-B2EA-279AEBE54DF6}" sibTransId="{BA666E25-253A-47DE-BC57-45B945B094BD}"/>
    <dgm:cxn modelId="{186A609D-C103-934B-A718-C5BD696B6D9A}" type="presOf" srcId="{00744E1F-35BF-44F6-9188-6B75062F0694}" destId="{53BACB25-AE44-AF46-922F-FF0AA5972BBE}" srcOrd="0" destOrd="0" presId="urn:microsoft.com/office/officeart/2005/8/layout/vList2"/>
    <dgm:cxn modelId="{DF1CB9A1-CFB5-2E4A-9C5B-FE60314D282E}" type="presOf" srcId="{AE3FF8C8-4179-4234-A632-23DFD3CB9FBF}" destId="{E1C51058-70AF-1142-9D6C-CE907BEA4B96}" srcOrd="0" destOrd="0" presId="urn:microsoft.com/office/officeart/2005/8/layout/vList2"/>
    <dgm:cxn modelId="{C096F7B3-9F04-4790-9991-6C4231BEA5F9}" srcId="{21EF6142-F539-4905-8F97-FA04CC332CB3}" destId="{AE3FF8C8-4179-4234-A632-23DFD3CB9FBF}" srcOrd="1" destOrd="0" parTransId="{245C3817-B6A5-41EE-8156-F64144AC5771}" sibTransId="{0479F9E0-CA5C-4448-9946-61AED8C9197A}"/>
    <dgm:cxn modelId="{82AAFCEB-6F8B-4950-A866-B617D125D050}" srcId="{21EF6142-F539-4905-8F97-FA04CC332CB3}" destId="{BB4E9CA0-A50E-4E89-8F9B-C257AD806055}" srcOrd="6" destOrd="0" parTransId="{4F54BF98-632F-412A-8AFC-E40BDC448546}" sibTransId="{AC1508A0-4EF0-4100-8989-816C39259531}"/>
    <dgm:cxn modelId="{DD7538BA-B304-EA48-9038-57BE5AEB3CB3}" type="presParOf" srcId="{EAF9F2C7-6B4A-0B42-81E3-194A3CCFADD3}" destId="{9F69C27A-5828-E04C-90A6-1C35C75CEECC}" srcOrd="0" destOrd="0" presId="urn:microsoft.com/office/officeart/2005/8/layout/vList2"/>
    <dgm:cxn modelId="{79ADF336-1B4B-4646-AFF8-D4F1C4C017D8}" type="presParOf" srcId="{EAF9F2C7-6B4A-0B42-81E3-194A3CCFADD3}" destId="{95CE2F07-CD64-F446-8615-F0DCB1DD4E9D}" srcOrd="1" destOrd="0" presId="urn:microsoft.com/office/officeart/2005/8/layout/vList2"/>
    <dgm:cxn modelId="{9B19C25D-90FF-7347-A10C-2AF0B9F1917B}" type="presParOf" srcId="{EAF9F2C7-6B4A-0B42-81E3-194A3CCFADD3}" destId="{E1C51058-70AF-1142-9D6C-CE907BEA4B96}" srcOrd="2" destOrd="0" presId="urn:microsoft.com/office/officeart/2005/8/layout/vList2"/>
    <dgm:cxn modelId="{9290F932-5FF2-AD47-B992-E0501B72F239}" type="presParOf" srcId="{EAF9F2C7-6B4A-0B42-81E3-194A3CCFADD3}" destId="{9EDB3C5B-4582-144F-9E29-A50BAD5C6439}" srcOrd="3" destOrd="0" presId="urn:microsoft.com/office/officeart/2005/8/layout/vList2"/>
    <dgm:cxn modelId="{349E1657-57BD-EF4F-8866-1A740707A19D}" type="presParOf" srcId="{EAF9F2C7-6B4A-0B42-81E3-194A3CCFADD3}" destId="{CD3EEE91-624C-084A-B0C7-7B27CBD32C51}" srcOrd="4" destOrd="0" presId="urn:microsoft.com/office/officeart/2005/8/layout/vList2"/>
    <dgm:cxn modelId="{7A85A740-FBB0-0A44-9118-5A44328CFBAD}" type="presParOf" srcId="{EAF9F2C7-6B4A-0B42-81E3-194A3CCFADD3}" destId="{A081A5A0-DBA5-F746-9EE2-488897485D9E}" srcOrd="5" destOrd="0" presId="urn:microsoft.com/office/officeart/2005/8/layout/vList2"/>
    <dgm:cxn modelId="{20BCF8DC-11F9-1649-A219-681C57C9C77C}" type="presParOf" srcId="{EAF9F2C7-6B4A-0B42-81E3-194A3CCFADD3}" destId="{E0E1DA83-210C-1444-BE33-9DBEBE30354D}" srcOrd="6" destOrd="0" presId="urn:microsoft.com/office/officeart/2005/8/layout/vList2"/>
    <dgm:cxn modelId="{E1C07E0D-B53F-404E-B4DD-CC9804C9EFCF}" type="presParOf" srcId="{EAF9F2C7-6B4A-0B42-81E3-194A3CCFADD3}" destId="{38E170AE-3CCC-B846-AC94-571A8FD256D4}" srcOrd="7" destOrd="0" presId="urn:microsoft.com/office/officeart/2005/8/layout/vList2"/>
    <dgm:cxn modelId="{44335EEA-3B67-0849-8BA5-35C28E794422}" type="presParOf" srcId="{EAF9F2C7-6B4A-0B42-81E3-194A3CCFADD3}" destId="{FEBF1C17-51E4-D14C-A500-064EEE2AF5F1}" srcOrd="8" destOrd="0" presId="urn:microsoft.com/office/officeart/2005/8/layout/vList2"/>
    <dgm:cxn modelId="{523549E2-E844-2A4C-91D3-1B5875119C78}" type="presParOf" srcId="{EAF9F2C7-6B4A-0B42-81E3-194A3CCFADD3}" destId="{7E9873DD-29D8-9149-B646-1A6241E24F2A}" srcOrd="9" destOrd="0" presId="urn:microsoft.com/office/officeart/2005/8/layout/vList2"/>
    <dgm:cxn modelId="{0D9584B1-A7FC-4A44-86B3-389061AB3DD3}" type="presParOf" srcId="{EAF9F2C7-6B4A-0B42-81E3-194A3CCFADD3}" destId="{53BACB25-AE44-AF46-922F-FF0AA5972BBE}" srcOrd="10" destOrd="0" presId="urn:microsoft.com/office/officeart/2005/8/layout/vList2"/>
    <dgm:cxn modelId="{311E7532-365E-464C-AA32-98470C15D1C4}" type="presParOf" srcId="{EAF9F2C7-6B4A-0B42-81E3-194A3CCFADD3}" destId="{E1F0A20A-29FB-3F4D-AD9C-8A0266DB7447}" srcOrd="11" destOrd="0" presId="urn:microsoft.com/office/officeart/2005/8/layout/vList2"/>
    <dgm:cxn modelId="{769F9F66-4D3F-CF45-BB20-50774BAC83B8}" type="presParOf" srcId="{EAF9F2C7-6B4A-0B42-81E3-194A3CCFADD3}" destId="{1D735D29-95AA-8C42-98AE-8B5BC7ED4C33}" srcOrd="12"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BDABE2-88CD-9E4F-AC27-A4E1FF7B84D2}">
      <dsp:nvSpPr>
        <dsp:cNvPr id="0" name=""/>
        <dsp:cNvSpPr/>
      </dsp:nvSpPr>
      <dsp:spPr>
        <a:xfrm>
          <a:off x="34486" y="1629436"/>
          <a:ext cx="7355450" cy="61425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b="0" i="0" kern="1200"/>
            <a:t>By Nishank Singhal​</a:t>
          </a:r>
          <a:endParaRPr lang="en-US" sz="2500" kern="1200"/>
        </a:p>
      </dsp:txBody>
      <dsp:txXfrm>
        <a:off x="64471" y="1659421"/>
        <a:ext cx="7295480" cy="554280"/>
      </dsp:txXfrm>
    </dsp:sp>
    <dsp:sp modelId="{CD943E2B-D8AB-2049-9DAE-2951D8AEA6B5}">
      <dsp:nvSpPr>
        <dsp:cNvPr id="0" name=""/>
        <dsp:cNvSpPr/>
      </dsp:nvSpPr>
      <dsp:spPr>
        <a:xfrm>
          <a:off x="0" y="2315687"/>
          <a:ext cx="7424423" cy="614250"/>
        </a:xfrm>
        <a:prstGeom prst="roundRect">
          <a:avLst/>
        </a:prstGeom>
        <a:solidFill>
          <a:schemeClr val="accent2">
            <a:hueOff val="728834"/>
            <a:satOff val="3"/>
            <a:lumOff val="362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b="0" i="0" kern="1200"/>
            <a:t>Email: </a:t>
          </a:r>
          <a:r>
            <a:rPr lang="en-US" sz="2500" b="0" i="0" u="sng" kern="1200">
              <a:hlinkClick xmlns:r="http://schemas.openxmlformats.org/officeDocument/2006/relationships" r:id="rId1"/>
            </a:rPr>
            <a:t>ns74172n@pace.edu</a:t>
          </a:r>
          <a:r>
            <a:rPr lang="en-US" sz="2500" b="0" i="0" kern="1200"/>
            <a:t>​</a:t>
          </a:r>
          <a:endParaRPr lang="en-US" sz="2500" kern="1200"/>
        </a:p>
      </dsp:txBody>
      <dsp:txXfrm>
        <a:off x="29985" y="2345672"/>
        <a:ext cx="7364453" cy="554280"/>
      </dsp:txXfrm>
    </dsp:sp>
    <dsp:sp modelId="{4BC12D37-8B52-5742-A430-CC0A196598D8}">
      <dsp:nvSpPr>
        <dsp:cNvPr id="0" name=""/>
        <dsp:cNvSpPr/>
      </dsp:nvSpPr>
      <dsp:spPr>
        <a:xfrm>
          <a:off x="0" y="3001937"/>
          <a:ext cx="7424423" cy="614250"/>
        </a:xfrm>
        <a:prstGeom prst="roundRect">
          <a:avLst/>
        </a:prstGeom>
        <a:solidFill>
          <a:schemeClr val="accent2">
            <a:hueOff val="1457668"/>
            <a:satOff val="6"/>
            <a:lumOff val="725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b="0" i="0" kern="1200"/>
            <a:t>GITHUB: </a:t>
          </a:r>
          <a:r>
            <a:rPr lang="en-US" sz="2500" b="0" i="0" u="sng" kern="1200">
              <a:hlinkClick xmlns:r="http://schemas.openxmlformats.org/officeDocument/2006/relationships" r:id="rId2"/>
            </a:rPr>
            <a:t>https://github.com/nishank20/Capstone_project.git</a:t>
          </a:r>
          <a:r>
            <a:rPr lang="en-US" sz="2500" b="0" i="0" kern="1200"/>
            <a:t>​</a:t>
          </a:r>
          <a:endParaRPr lang="en-US" sz="2500" kern="1200"/>
        </a:p>
      </dsp:txBody>
      <dsp:txXfrm>
        <a:off x="29985" y="3031922"/>
        <a:ext cx="7364453" cy="55428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24E501-82F2-A044-B889-30FB85332644}">
      <dsp:nvSpPr>
        <dsp:cNvPr id="0" name=""/>
        <dsp:cNvSpPr/>
      </dsp:nvSpPr>
      <dsp:spPr>
        <a:xfrm>
          <a:off x="1307" y="52047"/>
          <a:ext cx="4589865" cy="291456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13A69D-8141-6D4B-B9CE-8BE3F30E601B}">
      <dsp:nvSpPr>
        <dsp:cNvPr id="0" name=""/>
        <dsp:cNvSpPr/>
      </dsp:nvSpPr>
      <dsp:spPr>
        <a:xfrm>
          <a:off x="511292" y="536533"/>
          <a:ext cx="4589865" cy="291456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b="0" i="0" u="sng" kern="1200"/>
            <a:t>How accurate is object detection from a Jackal Robot in converting real-world surroundings to a virtual world?​ </a:t>
          </a:r>
          <a:endParaRPr lang="en-US" sz="3400" kern="1200"/>
        </a:p>
      </dsp:txBody>
      <dsp:txXfrm>
        <a:off x="596657" y="621898"/>
        <a:ext cx="4419135" cy="2743834"/>
      </dsp:txXfrm>
    </dsp:sp>
    <dsp:sp modelId="{00AA8D36-EED0-D246-A2CE-3993F13B32D5}">
      <dsp:nvSpPr>
        <dsp:cNvPr id="0" name=""/>
        <dsp:cNvSpPr/>
      </dsp:nvSpPr>
      <dsp:spPr>
        <a:xfrm>
          <a:off x="5611143" y="52047"/>
          <a:ext cx="4589865" cy="291456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2E1A726-6EE4-6A47-BA56-30FB0D25A9AF}">
      <dsp:nvSpPr>
        <dsp:cNvPr id="0" name=""/>
        <dsp:cNvSpPr/>
      </dsp:nvSpPr>
      <dsp:spPr>
        <a:xfrm>
          <a:off x="6121128" y="536533"/>
          <a:ext cx="4589865" cy="291456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b="0" i="0" u="sng" kern="1200"/>
            <a:t>Can Jackal Robot's object detection be improved to enhance the quality of the rendered virtual world?</a:t>
          </a:r>
          <a:endParaRPr lang="en-US" sz="3400" kern="1200"/>
        </a:p>
      </dsp:txBody>
      <dsp:txXfrm>
        <a:off x="6206493" y="621898"/>
        <a:ext cx="4419135" cy="274383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FEE919-3DE9-CE49-977F-6C28B456E436}">
      <dsp:nvSpPr>
        <dsp:cNvPr id="0" name=""/>
        <dsp:cNvSpPr/>
      </dsp:nvSpPr>
      <dsp:spPr>
        <a:xfrm>
          <a:off x="0" y="635987"/>
          <a:ext cx="3012834" cy="191315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761DF3-BB98-914B-AF62-247EE6D87A12}">
      <dsp:nvSpPr>
        <dsp:cNvPr id="0" name=""/>
        <dsp:cNvSpPr/>
      </dsp:nvSpPr>
      <dsp:spPr>
        <a:xfrm>
          <a:off x="334759" y="954008"/>
          <a:ext cx="3012834" cy="1913150"/>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a:t>Improving the accuracy and efficiency of object detection and surrounding rendering, which can have numerous practical applications in fields such as surveillance, navigation, and automation.</a:t>
          </a:r>
          <a:endParaRPr lang="en-US" sz="1600" kern="1200"/>
        </a:p>
      </dsp:txBody>
      <dsp:txXfrm>
        <a:off x="390793" y="1010042"/>
        <a:ext cx="2900766" cy="1801082"/>
      </dsp:txXfrm>
    </dsp:sp>
    <dsp:sp modelId="{055EB60E-70A6-0D4B-A3F3-972FFFC868D3}">
      <dsp:nvSpPr>
        <dsp:cNvPr id="0" name=""/>
        <dsp:cNvSpPr/>
      </dsp:nvSpPr>
      <dsp:spPr>
        <a:xfrm>
          <a:off x="3682353" y="635987"/>
          <a:ext cx="3012834" cy="191315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E75B25C-288E-C742-BEF6-012E6FDA76BA}">
      <dsp:nvSpPr>
        <dsp:cNvPr id="0" name=""/>
        <dsp:cNvSpPr/>
      </dsp:nvSpPr>
      <dsp:spPr>
        <a:xfrm>
          <a:off x="4017113" y="954008"/>
          <a:ext cx="3012834" cy="1913150"/>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a:t>Demonstrating the capabilities of the Jackal Robot for object detection and surrounding rendering and contributing to the development of state-of-the-art robotics systems.</a:t>
          </a:r>
          <a:endParaRPr lang="en-US" sz="1600" kern="1200"/>
        </a:p>
      </dsp:txBody>
      <dsp:txXfrm>
        <a:off x="4073147" y="1010042"/>
        <a:ext cx="2900766" cy="1801082"/>
      </dsp:txXfrm>
    </dsp:sp>
    <dsp:sp modelId="{AF1F580D-5245-A84B-9364-4246F1D8DCC8}">
      <dsp:nvSpPr>
        <dsp:cNvPr id="0" name=""/>
        <dsp:cNvSpPr/>
      </dsp:nvSpPr>
      <dsp:spPr>
        <a:xfrm>
          <a:off x="7364707" y="635987"/>
          <a:ext cx="3012834" cy="1913150"/>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5381737-D9FB-4D49-BD6A-64C1E0FB549F}">
      <dsp:nvSpPr>
        <dsp:cNvPr id="0" name=""/>
        <dsp:cNvSpPr/>
      </dsp:nvSpPr>
      <dsp:spPr>
        <a:xfrm>
          <a:off x="7699467" y="954008"/>
          <a:ext cx="3012834" cy="1913150"/>
        </a:xfrm>
        <a:prstGeom prst="roundRect">
          <a:avLst>
            <a:gd name="adj" fmla="val 10000"/>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0" i="0" kern="1200"/>
            <a:t>Develop a system that accurately and efficiently converts real-world environments to virtual environments using cutting-edge technology.</a:t>
          </a:r>
          <a:endParaRPr lang="en-US" sz="1600" kern="1200"/>
        </a:p>
      </dsp:txBody>
      <dsp:txXfrm>
        <a:off x="7755501" y="1010042"/>
        <a:ext cx="2900766" cy="180108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69C27A-5828-E04C-90A6-1C35C75CEECC}">
      <dsp:nvSpPr>
        <dsp:cNvPr id="0" name=""/>
        <dsp:cNvSpPr/>
      </dsp:nvSpPr>
      <dsp:spPr>
        <a:xfrm>
          <a:off x="0" y="94251"/>
          <a:ext cx="6463857" cy="6961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u="none" kern="1200"/>
            <a:t>Dataset that is captured from jackal robot of 100 dataset of each category shown on right hand side.</a:t>
          </a:r>
        </a:p>
      </dsp:txBody>
      <dsp:txXfrm>
        <a:off x="33983" y="128234"/>
        <a:ext cx="6395891" cy="628183"/>
      </dsp:txXfrm>
    </dsp:sp>
    <dsp:sp modelId="{E1C51058-70AF-1142-9D6C-CE907BEA4B96}">
      <dsp:nvSpPr>
        <dsp:cNvPr id="0" name=""/>
        <dsp:cNvSpPr/>
      </dsp:nvSpPr>
      <dsp:spPr>
        <a:xfrm>
          <a:off x="0" y="839361"/>
          <a:ext cx="6463857" cy="6961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u="none" kern="1200"/>
            <a:t>For Training my model I would be using the Dataset from the Kiti data set : </a:t>
          </a:r>
          <a:r>
            <a:rPr lang="en-US" sz="1700" u="none" kern="1200">
              <a:hlinkClick xmlns:r="http://schemas.openxmlformats.org/officeDocument/2006/relationships" r:id="rId1"/>
            </a:rPr>
            <a:t>https://www.cvlibs.net/datasets/kitti/eval_object.php?obj_benchmark=3d</a:t>
          </a:r>
          <a:r>
            <a:rPr lang="en-US" sz="1700" u="none" kern="1200"/>
            <a:t> . </a:t>
          </a:r>
        </a:p>
      </dsp:txBody>
      <dsp:txXfrm>
        <a:off x="33983" y="873344"/>
        <a:ext cx="6395891" cy="628183"/>
      </dsp:txXfrm>
    </dsp:sp>
    <dsp:sp modelId="{CD3EEE91-624C-084A-B0C7-7B27CBD32C51}">
      <dsp:nvSpPr>
        <dsp:cNvPr id="0" name=""/>
        <dsp:cNvSpPr/>
      </dsp:nvSpPr>
      <dsp:spPr>
        <a:xfrm>
          <a:off x="0" y="1584471"/>
          <a:ext cx="6463857" cy="6961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u="none" kern="1200">
              <a:hlinkClick xmlns:r="http://schemas.openxmlformats.org/officeDocument/2006/relationships" r:id="rId2"/>
            </a:rPr>
            <a:t>Velodyne point clouds, if you want to use laser information (29GB)</a:t>
          </a:r>
          <a:endParaRPr lang="en-US" sz="1700" u="none" kern="1200"/>
        </a:p>
      </dsp:txBody>
      <dsp:txXfrm>
        <a:off x="33983" y="1618454"/>
        <a:ext cx="6395891" cy="628183"/>
      </dsp:txXfrm>
    </dsp:sp>
    <dsp:sp modelId="{E0E1DA83-210C-1444-BE33-9DBEBE30354D}">
      <dsp:nvSpPr>
        <dsp:cNvPr id="0" name=""/>
        <dsp:cNvSpPr/>
      </dsp:nvSpPr>
      <dsp:spPr>
        <a:xfrm>
          <a:off x="0" y="2329581"/>
          <a:ext cx="6463857" cy="6961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u="none" kern="1200">
              <a:hlinkClick xmlns:r="http://schemas.openxmlformats.org/officeDocument/2006/relationships" r:id="rId2"/>
            </a:rPr>
            <a:t>right color images, if you want to use stereo information (12GB)</a:t>
          </a:r>
          <a:endParaRPr lang="en-US" sz="1700" u="none" kern="1200"/>
        </a:p>
      </dsp:txBody>
      <dsp:txXfrm>
        <a:off x="33983" y="2363564"/>
        <a:ext cx="6395891" cy="628183"/>
      </dsp:txXfrm>
    </dsp:sp>
    <dsp:sp modelId="{FEBF1C17-51E4-D14C-A500-064EEE2AF5F1}">
      <dsp:nvSpPr>
        <dsp:cNvPr id="0" name=""/>
        <dsp:cNvSpPr/>
      </dsp:nvSpPr>
      <dsp:spPr>
        <a:xfrm>
          <a:off x="0" y="3074691"/>
          <a:ext cx="6463857" cy="6961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u="none" kern="1200">
              <a:hlinkClick xmlns:r="http://schemas.openxmlformats.org/officeDocument/2006/relationships" r:id="rId2"/>
            </a:rPr>
            <a:t>annotated depth maps data set (14 GB)</a:t>
          </a:r>
          <a:endParaRPr lang="en-US" sz="1700" u="none" kern="1200"/>
        </a:p>
      </dsp:txBody>
      <dsp:txXfrm>
        <a:off x="33983" y="3108674"/>
        <a:ext cx="6395891" cy="628183"/>
      </dsp:txXfrm>
    </dsp:sp>
    <dsp:sp modelId="{53BACB25-AE44-AF46-922F-FF0AA5972BBE}">
      <dsp:nvSpPr>
        <dsp:cNvPr id="0" name=""/>
        <dsp:cNvSpPr/>
      </dsp:nvSpPr>
      <dsp:spPr>
        <a:xfrm>
          <a:off x="0" y="3819801"/>
          <a:ext cx="6463857" cy="6961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u="none" kern="1200">
              <a:hlinkClick xmlns:r="http://schemas.openxmlformats.org/officeDocument/2006/relationships" r:id="rId2"/>
            </a:rPr>
            <a:t>projected raw LiDaR scans data set (5 GB)</a:t>
          </a:r>
          <a:endParaRPr lang="en-US" sz="1700" u="none" kern="1200"/>
        </a:p>
      </dsp:txBody>
      <dsp:txXfrm>
        <a:off x="33983" y="3853784"/>
        <a:ext cx="6395891" cy="628183"/>
      </dsp:txXfrm>
    </dsp:sp>
    <dsp:sp modelId="{1D735D29-95AA-8C42-98AE-8B5BC7ED4C33}">
      <dsp:nvSpPr>
        <dsp:cNvPr id="0" name=""/>
        <dsp:cNvSpPr/>
      </dsp:nvSpPr>
      <dsp:spPr>
        <a:xfrm>
          <a:off x="0" y="4564911"/>
          <a:ext cx="6463857" cy="6961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0" i="0" u="none" kern="1200">
              <a:hlinkClick xmlns:r="http://schemas.openxmlformats.org/officeDocument/2006/relationships" r:id="rId2"/>
            </a:rPr>
            <a:t>manually selected validation and test data sets (2 GB)</a:t>
          </a:r>
          <a:endParaRPr lang="en-US" sz="1700" u="none" kern="1200"/>
        </a:p>
      </dsp:txBody>
      <dsp:txXfrm>
        <a:off x="33983" y="4598894"/>
        <a:ext cx="6395891" cy="62818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11EAACC7-3B3F-47D1-959A-EF58926E955E}" type="datetimeFigureOut">
              <a:rPr lang="en-US" smtClean="0"/>
              <a:t>4/25/2023</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38965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11EAACC7-3B3F-47D1-959A-EF58926E955E}" type="datetimeFigureOut">
              <a:rPr lang="en-US" smtClean="0"/>
              <a:t>4/25/2023</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424228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11EAACC7-3B3F-47D1-959A-EF58926E955E}" type="datetimeFigureOut">
              <a:rPr lang="en-US" smtClean="0"/>
              <a:t>4/25/2023</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096391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11EAACC7-3B3F-47D1-959A-EF58926E955E}" type="datetimeFigureOut">
              <a:rPr lang="en-US" smtClean="0"/>
              <a:t>4/25/2023</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963716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11EAACC7-3B3F-47D1-959A-EF58926E955E}" type="datetimeFigureOut">
              <a:rPr lang="en-US" smtClean="0"/>
              <a:t>4/25/2023</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2484277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11EAACC7-3B3F-47D1-959A-EF58926E955E}" type="datetimeFigureOut">
              <a:rPr lang="en-US" smtClean="0"/>
              <a:t>4/25/2023</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35502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11EAACC7-3B3F-47D1-959A-EF58926E955E}" type="datetimeFigureOut">
              <a:rPr lang="en-US" smtClean="0"/>
              <a:t>4/25/2023</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110885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11EAACC7-3B3F-47D1-959A-EF58926E955E}" type="datetimeFigureOut">
              <a:rPr lang="en-US" smtClean="0"/>
              <a:t>4/25/2023</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3300896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11EAACC7-3B3F-47D1-959A-EF58926E955E}" type="datetimeFigureOut">
              <a:rPr lang="en-US" smtClean="0"/>
              <a:t>4/25/2023</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8527155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11EAACC7-3B3F-47D1-959A-EF58926E955E}" type="datetimeFigureOut">
              <a:rPr lang="en-US" smtClean="0"/>
              <a:t>4/25/2023</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4165380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11EAACC7-3B3F-47D1-959A-EF58926E955E}" type="datetimeFigureOut">
              <a:rPr lang="en-US" smtClean="0"/>
              <a:t>4/25/2023</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312CC964-A50B-4C29-B4E4-2C30BB34CCF3}" type="slidenum">
              <a:rPr lang="en-US" smtClean="0"/>
              <a:t>‹#›</a:t>
            </a:fld>
            <a:endParaRPr lang="en-US"/>
          </a:p>
        </p:txBody>
      </p:sp>
    </p:spTree>
    <p:extLst>
      <p:ext uri="{BB962C8B-B14F-4D97-AF65-F5344CB8AC3E}">
        <p14:creationId xmlns:p14="http://schemas.microsoft.com/office/powerpoint/2010/main" val="2844366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11EAACC7-3B3F-47D1-959A-EF58926E955E}" type="datetimeFigureOut">
              <a:rPr lang="en-US" smtClean="0"/>
              <a:t>4/25/2023</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312CC964-A50B-4C29-B4E4-2C30BB34CCF3}" type="slidenum">
              <a:rPr lang="en-US" smtClean="0"/>
              <a:t>‹#›</a:t>
            </a:fld>
            <a:endParaRPr lang="en-US"/>
          </a:p>
        </p:txBody>
      </p:sp>
    </p:spTree>
    <p:extLst>
      <p:ext uri="{BB962C8B-B14F-4D97-AF65-F5344CB8AC3E}">
        <p14:creationId xmlns:p14="http://schemas.microsoft.com/office/powerpoint/2010/main" val="296129490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3.jpeg"/><Relationship Id="rId7" Type="http://schemas.openxmlformats.org/officeDocument/2006/relationships/diagramQuickStyle" Target="../diagrams/quickStyle4.xm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5.png"/><Relationship Id="rId4" Type="http://schemas.openxmlformats.org/officeDocument/2006/relationships/image" Target="../media/image4.jpeg"/><Relationship Id="rId9" Type="http://schemas.microsoft.com/office/2007/relationships/diagramDrawing" Target="../diagrams/drawing4.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35" name="Rectangle 34">
            <a:extLst>
              <a:ext uri="{FF2B5EF4-FFF2-40B4-BE49-F238E27FC236}">
                <a16:creationId xmlns:a16="http://schemas.microsoft.com/office/drawing/2014/main" id="{A6CA7A60-8DF8-4B78-BFE3-B372B90AB9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469A5737-8D36-4BF8-AC7D-2AA2B6B633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68"/>
            <a:ext cx="3818316" cy="6900306"/>
          </a:xfrm>
          <a:custGeom>
            <a:avLst/>
            <a:gdLst>
              <a:gd name="connsiteX0" fmla="*/ 0 w 4584879"/>
              <a:gd name="connsiteY0" fmla="*/ 0 h 6863976"/>
              <a:gd name="connsiteX1" fmla="*/ 4584879 w 4584879"/>
              <a:gd name="connsiteY1" fmla="*/ 0 h 6863976"/>
              <a:gd name="connsiteX2" fmla="*/ 2493114 w 4584879"/>
              <a:gd name="connsiteY2" fmla="*/ 6863976 h 6863976"/>
              <a:gd name="connsiteX3" fmla="*/ 0 w 4584879"/>
              <a:gd name="connsiteY3" fmla="*/ 6863976 h 6863976"/>
              <a:gd name="connsiteX0" fmla="*/ 0 w 3818316"/>
              <a:gd name="connsiteY0" fmla="*/ 0 h 6863976"/>
              <a:gd name="connsiteX1" fmla="*/ 3818316 w 3818316"/>
              <a:gd name="connsiteY1" fmla="*/ 0 h 6863976"/>
              <a:gd name="connsiteX2" fmla="*/ 2493114 w 3818316"/>
              <a:gd name="connsiteY2" fmla="*/ 6863976 h 6863976"/>
              <a:gd name="connsiteX3" fmla="*/ 0 w 3818316"/>
              <a:gd name="connsiteY3" fmla="*/ 6863976 h 6863976"/>
              <a:gd name="connsiteX4" fmla="*/ 0 w 3818316"/>
              <a:gd name="connsiteY4" fmla="*/ 0 h 6863976"/>
              <a:gd name="connsiteX0" fmla="*/ 0 w 3818316"/>
              <a:gd name="connsiteY0" fmla="*/ 0 h 6863976"/>
              <a:gd name="connsiteX1" fmla="*/ 3818316 w 3818316"/>
              <a:gd name="connsiteY1" fmla="*/ 0 h 6863976"/>
              <a:gd name="connsiteX2" fmla="*/ 2252194 w 3818316"/>
              <a:gd name="connsiteY2" fmla="*/ 6853025 h 6863976"/>
              <a:gd name="connsiteX3" fmla="*/ 0 w 3818316"/>
              <a:gd name="connsiteY3" fmla="*/ 6863976 h 6863976"/>
              <a:gd name="connsiteX4" fmla="*/ 0 w 3818316"/>
              <a:gd name="connsiteY4" fmla="*/ 0 h 6863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8316" h="6863976">
                <a:moveTo>
                  <a:pt x="0" y="0"/>
                </a:moveTo>
                <a:lnTo>
                  <a:pt x="3818316" y="0"/>
                </a:lnTo>
                <a:lnTo>
                  <a:pt x="2252194" y="6853025"/>
                </a:lnTo>
                <a:lnTo>
                  <a:pt x="0" y="6863976"/>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TextBox 10">
            <a:extLst>
              <a:ext uri="{FF2B5EF4-FFF2-40B4-BE49-F238E27FC236}">
                <a16:creationId xmlns:a16="http://schemas.microsoft.com/office/drawing/2014/main" id="{DAE1F372-FBEA-2BDC-5E19-986B3C7DCC2F}"/>
              </a:ext>
            </a:extLst>
          </p:cNvPr>
          <p:cNvSpPr txBox="1"/>
          <p:nvPr/>
        </p:nvSpPr>
        <p:spPr>
          <a:xfrm>
            <a:off x="123568" y="714374"/>
            <a:ext cx="3119718" cy="1633410"/>
          </a:xfrm>
          <a:prstGeom prst="rect">
            <a:avLst/>
          </a:prstGeom>
        </p:spPr>
        <p:txBody>
          <a:bodyPr vert="horz" lIns="91440" tIns="45720" rIns="91440" bIns="45720" rtlCol="0" anchor="t">
            <a:normAutofit/>
          </a:bodyPr>
          <a:lstStyle/>
          <a:p>
            <a:pPr>
              <a:lnSpc>
                <a:spcPct val="90000"/>
              </a:lnSpc>
              <a:spcBef>
                <a:spcPct val="0"/>
              </a:spcBef>
              <a:spcAft>
                <a:spcPts val="600"/>
              </a:spcAft>
            </a:pPr>
            <a:r>
              <a:rPr lang="en-US" sz="1600" b="0" i="1" u="none" strike="noStrike" cap="all">
                <a:solidFill>
                  <a:schemeClr val="tx2"/>
                </a:solidFill>
                <a:effectLst/>
                <a:latin typeface="+mj-lt"/>
                <a:ea typeface="+mj-ea"/>
                <a:cs typeface="+mj-cs"/>
              </a:rPr>
              <a:t>Jackal Robot: Converting Reality to Virtuality through Surrounding Rendering and Object Detection</a:t>
            </a:r>
            <a:r>
              <a:rPr lang="en-US" sz="1600" b="0" i="1" cap="all">
                <a:solidFill>
                  <a:schemeClr val="tx2"/>
                </a:solidFill>
                <a:effectLst/>
                <a:latin typeface="+mj-lt"/>
                <a:ea typeface="+mj-ea"/>
                <a:cs typeface="+mj-cs"/>
              </a:rPr>
              <a:t>​</a:t>
            </a:r>
            <a:endParaRPr lang="en-US" sz="1600" i="1" cap="all">
              <a:solidFill>
                <a:schemeClr val="tx2"/>
              </a:solidFill>
              <a:latin typeface="+mj-lt"/>
              <a:ea typeface="+mj-ea"/>
              <a:cs typeface="+mj-cs"/>
            </a:endParaRPr>
          </a:p>
        </p:txBody>
      </p:sp>
      <p:cxnSp>
        <p:nvCxnSpPr>
          <p:cNvPr id="39" name="Straight Connector 38">
            <a:extLst>
              <a:ext uri="{FF2B5EF4-FFF2-40B4-BE49-F238E27FC236}">
                <a16:creationId xmlns:a16="http://schemas.microsoft.com/office/drawing/2014/main" id="{72ECE8B0-6962-4F5B-830A-E8F8F9726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2759626"/>
            <a:ext cx="3484282" cy="409538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FEAF673E-0279-495F-A8A9-F84D0AB5A49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5259294"/>
            <a:ext cx="4748213" cy="159571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18" name="TextBox 14">
            <a:extLst>
              <a:ext uri="{FF2B5EF4-FFF2-40B4-BE49-F238E27FC236}">
                <a16:creationId xmlns:a16="http://schemas.microsoft.com/office/drawing/2014/main" id="{E615BD26-DFE2-A0B6-1E91-FF2E634B2060}"/>
              </a:ext>
            </a:extLst>
          </p:cNvPr>
          <p:cNvGraphicFramePr/>
          <p:nvPr>
            <p:extLst>
              <p:ext uri="{D42A27DB-BD31-4B8C-83A1-F6EECF244321}">
                <p14:modId xmlns:p14="http://schemas.microsoft.com/office/powerpoint/2010/main" val="2832481935"/>
              </p:ext>
            </p:extLst>
          </p:nvPr>
        </p:nvGraphicFramePr>
        <p:xfrm>
          <a:off x="4106586" y="788465"/>
          <a:ext cx="7424423" cy="52456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1969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1">
            <a:extLst>
              <a:ext uri="{FF2B5EF4-FFF2-40B4-BE49-F238E27FC236}">
                <a16:creationId xmlns:a16="http://schemas.microsoft.com/office/drawing/2014/main" id="{7E105210-61FE-4E9D-9076-A5618FDA8D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1D975A-2640-380E-7FD9-960E8C4D719B}"/>
              </a:ext>
            </a:extLst>
          </p:cNvPr>
          <p:cNvSpPr>
            <a:spLocks noGrp="1"/>
          </p:cNvSpPr>
          <p:nvPr>
            <p:ph type="title"/>
          </p:nvPr>
        </p:nvSpPr>
        <p:spPr>
          <a:xfrm>
            <a:off x="1143001" y="533400"/>
            <a:ext cx="6008914" cy="1683487"/>
          </a:xfrm>
        </p:spPr>
        <p:txBody>
          <a:bodyPr>
            <a:normAutofit fontScale="90000"/>
          </a:bodyPr>
          <a:lstStyle/>
          <a:p>
            <a:r>
              <a:rPr lang="en-US"/>
              <a:t>Jackal UNMANNED GROUND VEHICLE Robot</a:t>
            </a:r>
          </a:p>
        </p:txBody>
      </p:sp>
      <p:sp>
        <p:nvSpPr>
          <p:cNvPr id="19" name="Content Placeholder 8">
            <a:extLst>
              <a:ext uri="{FF2B5EF4-FFF2-40B4-BE49-F238E27FC236}">
                <a16:creationId xmlns:a16="http://schemas.microsoft.com/office/drawing/2014/main" id="{351720B5-4C16-7761-501D-A8AC53DEA4EC}"/>
              </a:ext>
            </a:extLst>
          </p:cNvPr>
          <p:cNvSpPr>
            <a:spLocks noGrp="1"/>
          </p:cNvSpPr>
          <p:nvPr>
            <p:ph idx="1"/>
          </p:nvPr>
        </p:nvSpPr>
        <p:spPr>
          <a:xfrm>
            <a:off x="1143000" y="2216886"/>
            <a:ext cx="6150926" cy="3817091"/>
          </a:xfrm>
        </p:spPr>
        <p:txBody>
          <a:bodyPr>
            <a:normAutofit/>
          </a:bodyPr>
          <a:lstStyle/>
          <a:p>
            <a:r>
              <a:rPr lang="en-US"/>
              <a:t>I would be using two sensors in Jackal Robot one </a:t>
            </a:r>
            <a:r>
              <a:rPr lang="en-US" err="1"/>
              <a:t>Velodyne</a:t>
            </a:r>
            <a:r>
              <a:rPr lang="en-US"/>
              <a:t> VLP-16 and zed Camera.</a:t>
            </a:r>
          </a:p>
          <a:p>
            <a:r>
              <a:rPr lang="en-US" err="1"/>
              <a:t>Velodyne</a:t>
            </a:r>
            <a:r>
              <a:rPr lang="en-US"/>
              <a:t> sensor used to extract Point Cloud laser data</a:t>
            </a:r>
          </a:p>
          <a:p>
            <a:r>
              <a:rPr lang="en-US"/>
              <a:t>zed Camera used to extract 3 data which is Point Cloud, Depth Image, </a:t>
            </a:r>
            <a:r>
              <a:rPr lang="en-US" err="1"/>
              <a:t>rgb</a:t>
            </a:r>
            <a:r>
              <a:rPr lang="en-US"/>
              <a:t> image.</a:t>
            </a:r>
          </a:p>
        </p:txBody>
      </p:sp>
      <p:cxnSp>
        <p:nvCxnSpPr>
          <p:cNvPr id="20" name="Straight Connector 13">
            <a:extLst>
              <a:ext uri="{FF2B5EF4-FFF2-40B4-BE49-F238E27FC236}">
                <a16:creationId xmlns:a16="http://schemas.microsoft.com/office/drawing/2014/main" id="{8C1DF613-CD5C-4D37-9F6C-843AFBBBDEF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5197929"/>
            <a:ext cx="2875207" cy="1660072"/>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15">
            <a:extLst>
              <a:ext uri="{FF2B5EF4-FFF2-40B4-BE49-F238E27FC236}">
                <a16:creationId xmlns:a16="http://schemas.microsoft.com/office/drawing/2014/main" id="{8CB56F5D-A737-4E56-BCDD-0F992B89C8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6033977"/>
            <a:ext cx="7151914"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cture containing floor, indoor&#10;&#10;Description automatically generated">
            <a:extLst>
              <a:ext uri="{FF2B5EF4-FFF2-40B4-BE49-F238E27FC236}">
                <a16:creationId xmlns:a16="http://schemas.microsoft.com/office/drawing/2014/main" id="{479A8EED-D7C4-4BBA-3CBF-79494A476764}"/>
              </a:ext>
            </a:extLst>
          </p:cNvPr>
          <p:cNvPicPr>
            <a:picLocks noChangeAspect="1"/>
          </p:cNvPicPr>
          <p:nvPr/>
        </p:nvPicPr>
        <p:blipFill rotWithShape="1">
          <a:blip r:embed="rId2">
            <a:extLst>
              <a:ext uri="{28A0092B-C50C-407E-A947-70E740481C1C}">
                <a14:useLocalDpi xmlns:a14="http://schemas.microsoft.com/office/drawing/2010/main" val="0"/>
              </a:ext>
            </a:extLst>
          </a:blip>
          <a:srcRect t="13418" b="4377"/>
          <a:stretch/>
        </p:blipFill>
        <p:spPr>
          <a:xfrm rot="5400000">
            <a:off x="6648892" y="1314891"/>
            <a:ext cx="6858000" cy="4228215"/>
          </a:xfrm>
          <a:prstGeom prst="rect">
            <a:avLst/>
          </a:prstGeom>
        </p:spPr>
      </p:pic>
      <p:sp>
        <p:nvSpPr>
          <p:cNvPr id="6" name="TextBox 5">
            <a:extLst>
              <a:ext uri="{FF2B5EF4-FFF2-40B4-BE49-F238E27FC236}">
                <a16:creationId xmlns:a16="http://schemas.microsoft.com/office/drawing/2014/main" id="{868A820D-D56E-E137-6A26-41E70D9C8873}"/>
              </a:ext>
            </a:extLst>
          </p:cNvPr>
          <p:cNvSpPr txBox="1"/>
          <p:nvPr/>
        </p:nvSpPr>
        <p:spPr>
          <a:xfrm>
            <a:off x="8331176" y="907840"/>
            <a:ext cx="3493429" cy="369332"/>
          </a:xfrm>
          <a:prstGeom prst="rect">
            <a:avLst/>
          </a:prstGeom>
          <a:noFill/>
        </p:spPr>
        <p:txBody>
          <a:bodyPr wrap="square" rtlCol="0">
            <a:spAutoFit/>
          </a:bodyPr>
          <a:lstStyle/>
          <a:p>
            <a:r>
              <a:rPr lang="en-US" b="1" i="0" err="1">
                <a:solidFill>
                  <a:srgbClr val="333333"/>
                </a:solidFill>
                <a:effectLst/>
                <a:highlight>
                  <a:srgbClr val="FFFF00"/>
                </a:highlight>
                <a:latin typeface="Market Sans"/>
              </a:rPr>
              <a:t>Velodyne</a:t>
            </a:r>
            <a:r>
              <a:rPr lang="en-US" b="1" i="0">
                <a:solidFill>
                  <a:srgbClr val="333333"/>
                </a:solidFill>
                <a:effectLst/>
                <a:highlight>
                  <a:srgbClr val="FFFF00"/>
                </a:highlight>
                <a:latin typeface="Market Sans"/>
              </a:rPr>
              <a:t> VLP-16 Lidar Sensor Puck</a:t>
            </a:r>
          </a:p>
        </p:txBody>
      </p:sp>
      <p:sp>
        <p:nvSpPr>
          <p:cNvPr id="7" name="TextBox 6">
            <a:extLst>
              <a:ext uri="{FF2B5EF4-FFF2-40B4-BE49-F238E27FC236}">
                <a16:creationId xmlns:a16="http://schemas.microsoft.com/office/drawing/2014/main" id="{F9581296-EED8-B1B7-6D2B-D92CEDB2388B}"/>
              </a:ext>
            </a:extLst>
          </p:cNvPr>
          <p:cNvSpPr txBox="1"/>
          <p:nvPr/>
        </p:nvSpPr>
        <p:spPr>
          <a:xfrm>
            <a:off x="9691007" y="2775857"/>
            <a:ext cx="1184940" cy="369332"/>
          </a:xfrm>
          <a:prstGeom prst="rect">
            <a:avLst/>
          </a:prstGeom>
          <a:noFill/>
        </p:spPr>
        <p:txBody>
          <a:bodyPr wrap="none" rtlCol="0">
            <a:spAutoFit/>
          </a:bodyPr>
          <a:lstStyle/>
          <a:p>
            <a:r>
              <a:rPr lang="en-US">
                <a:highlight>
                  <a:srgbClr val="FFFF00"/>
                </a:highlight>
              </a:rPr>
              <a:t>Zed Camera</a:t>
            </a:r>
          </a:p>
        </p:txBody>
      </p:sp>
    </p:spTree>
    <p:extLst>
      <p:ext uri="{BB962C8B-B14F-4D97-AF65-F5344CB8AC3E}">
        <p14:creationId xmlns:p14="http://schemas.microsoft.com/office/powerpoint/2010/main" val="3864484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0" name="Straight Connector 59">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74" name="Rectangle 73">
            <a:extLst>
              <a:ext uri="{FF2B5EF4-FFF2-40B4-BE49-F238E27FC236}">
                <a16:creationId xmlns:a16="http://schemas.microsoft.com/office/drawing/2014/main" id="{7F430E9F-3B61-4A75-9A34-1EF839CC7C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35A93CC3-99AA-471D-9142-5BD2235D6A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8" name="Straight Connector 77">
            <a:extLst>
              <a:ext uri="{FF2B5EF4-FFF2-40B4-BE49-F238E27FC236}">
                <a16:creationId xmlns:a16="http://schemas.microsoft.com/office/drawing/2014/main" id="{5D5A1EFF-2E6F-4210-A283-AF9BE5B07C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24C9A7BB-4074-4704-B5B6-B526355DFE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4D5622E3-2C65-496F-9C3F-CBEE21924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B4ED111D-3746-4B9C-AEE8-7AB8346701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75AE1D3C-1EF9-4A89-B613-EE7B789102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723D259-32EC-5B37-E2BC-755A4490D99F}"/>
              </a:ext>
            </a:extLst>
          </p:cNvPr>
          <p:cNvSpPr txBox="1"/>
          <p:nvPr/>
        </p:nvSpPr>
        <p:spPr>
          <a:xfrm>
            <a:off x="1129553" y="497395"/>
            <a:ext cx="10064376" cy="1229756"/>
          </a:xfrm>
          <a:prstGeom prst="rect">
            <a:avLst/>
          </a:prstGeom>
        </p:spPr>
        <p:txBody>
          <a:bodyPr vert="horz" lIns="91440" tIns="45720" rIns="91440" bIns="45720" rtlCol="0" anchor="ctr">
            <a:normAutofit/>
          </a:bodyPr>
          <a:lstStyle/>
          <a:p>
            <a:pPr>
              <a:lnSpc>
                <a:spcPct val="90000"/>
              </a:lnSpc>
              <a:spcBef>
                <a:spcPct val="0"/>
              </a:spcBef>
              <a:spcAft>
                <a:spcPts val="600"/>
              </a:spcAft>
              <a:buSzPct val="80000"/>
            </a:pPr>
            <a:r>
              <a:rPr lang="en-US" sz="4400" b="1" i="1" cap="all">
                <a:solidFill>
                  <a:schemeClr val="tx2"/>
                </a:solidFill>
                <a:latin typeface="+mj-lt"/>
                <a:ea typeface="+mj-ea"/>
                <a:cs typeface="+mj-cs"/>
              </a:rPr>
              <a:t>Research Question ?</a:t>
            </a:r>
          </a:p>
        </p:txBody>
      </p:sp>
      <p:cxnSp>
        <p:nvCxnSpPr>
          <p:cNvPr id="88" name="Straight Connector 87">
            <a:extLst>
              <a:ext uri="{FF2B5EF4-FFF2-40B4-BE49-F238E27FC236}">
                <a16:creationId xmlns:a16="http://schemas.microsoft.com/office/drawing/2014/main" id="{6DE80A3F-530A-4181-887F-9AAF6DCBFC9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56" name="TextBox 3">
            <a:extLst>
              <a:ext uri="{FF2B5EF4-FFF2-40B4-BE49-F238E27FC236}">
                <a16:creationId xmlns:a16="http://schemas.microsoft.com/office/drawing/2014/main" id="{11D669B1-1A05-CB9E-0AE9-F88A2C63508A}"/>
              </a:ext>
            </a:extLst>
          </p:cNvPr>
          <p:cNvGraphicFramePr/>
          <p:nvPr>
            <p:extLst>
              <p:ext uri="{D42A27DB-BD31-4B8C-83A1-F6EECF244321}">
                <p14:modId xmlns:p14="http://schemas.microsoft.com/office/powerpoint/2010/main" val="2066017255"/>
              </p:ext>
            </p:extLst>
          </p:nvPr>
        </p:nvGraphicFramePr>
        <p:xfrm>
          <a:off x="818708" y="2552700"/>
          <a:ext cx="10712302" cy="35031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42948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4" name="Straight Connector 33">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48" name="Rectangle 47">
            <a:extLst>
              <a:ext uri="{FF2B5EF4-FFF2-40B4-BE49-F238E27FC236}">
                <a16:creationId xmlns:a16="http://schemas.microsoft.com/office/drawing/2014/main" id="{7F430E9F-3B61-4A75-9A34-1EF839CC7C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35A93CC3-99AA-471D-9142-5BD2235D6A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Connector 51">
            <a:extLst>
              <a:ext uri="{FF2B5EF4-FFF2-40B4-BE49-F238E27FC236}">
                <a16:creationId xmlns:a16="http://schemas.microsoft.com/office/drawing/2014/main" id="{5D5A1EFF-2E6F-4210-A283-AF9BE5B07C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24C9A7BB-4074-4704-B5B6-B526355DFE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4D5622E3-2C65-496F-9C3F-CBEE21924AF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4ED111D-3746-4B9C-AEE8-7AB8346701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75AE1D3C-1EF9-4A89-B613-EE7B789102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723D259-32EC-5B37-E2BC-755A4490D99F}"/>
              </a:ext>
            </a:extLst>
          </p:cNvPr>
          <p:cNvSpPr txBox="1"/>
          <p:nvPr/>
        </p:nvSpPr>
        <p:spPr>
          <a:xfrm>
            <a:off x="1129553" y="497395"/>
            <a:ext cx="10064376" cy="122975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i="1" cap="all">
                <a:solidFill>
                  <a:schemeClr val="tx2"/>
                </a:solidFill>
                <a:latin typeface="+mj-lt"/>
                <a:ea typeface="+mj-ea"/>
                <a:cs typeface="+mj-cs"/>
              </a:rPr>
              <a:t>Motivation ?</a:t>
            </a:r>
          </a:p>
        </p:txBody>
      </p:sp>
      <p:cxnSp>
        <p:nvCxnSpPr>
          <p:cNvPr id="62" name="Straight Connector 61">
            <a:extLst>
              <a:ext uri="{FF2B5EF4-FFF2-40B4-BE49-F238E27FC236}">
                <a16:creationId xmlns:a16="http://schemas.microsoft.com/office/drawing/2014/main" id="{6DE80A3F-530A-4181-887F-9AAF6DCBFC9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graphicFrame>
        <p:nvGraphicFramePr>
          <p:cNvPr id="5" name="TextBox 2">
            <a:extLst>
              <a:ext uri="{FF2B5EF4-FFF2-40B4-BE49-F238E27FC236}">
                <a16:creationId xmlns:a16="http://schemas.microsoft.com/office/drawing/2014/main" id="{823DAF94-0B90-9BA5-BAA4-89F3B55455BB}"/>
              </a:ext>
            </a:extLst>
          </p:cNvPr>
          <p:cNvGraphicFramePr/>
          <p:nvPr>
            <p:extLst>
              <p:ext uri="{D42A27DB-BD31-4B8C-83A1-F6EECF244321}">
                <p14:modId xmlns:p14="http://schemas.microsoft.com/office/powerpoint/2010/main" val="2843786929"/>
              </p:ext>
            </p:extLst>
          </p:nvPr>
        </p:nvGraphicFramePr>
        <p:xfrm>
          <a:off x="818708" y="2552700"/>
          <a:ext cx="10712302" cy="35031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84443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2" name="Rectangle 21">
            <a:extLst>
              <a:ext uri="{FF2B5EF4-FFF2-40B4-BE49-F238E27FC236}">
                <a16:creationId xmlns:a16="http://schemas.microsoft.com/office/drawing/2014/main" id="{81775E6C-9FE7-4AE4-ABE7-2568D95DEA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F1D8699-067D-4768-9F87-3E302B379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7EE9C9B-AB20-5864-A965-1D925F2E9ABE}"/>
              </a:ext>
            </a:extLst>
          </p:cNvPr>
          <p:cNvSpPr txBox="1"/>
          <p:nvPr/>
        </p:nvSpPr>
        <p:spPr>
          <a:xfrm>
            <a:off x="1129552" y="584791"/>
            <a:ext cx="9932896" cy="1148665"/>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i="1" u="sng" cap="all">
                <a:solidFill>
                  <a:schemeClr val="tx2"/>
                </a:solidFill>
                <a:latin typeface="+mj-lt"/>
                <a:ea typeface="+mj-ea"/>
                <a:cs typeface="+mj-cs"/>
              </a:rPr>
              <a:t>Literature Review</a:t>
            </a:r>
            <a:r>
              <a:rPr lang="en-US" sz="4400" b="1" i="1" cap="all">
                <a:solidFill>
                  <a:schemeClr val="tx2"/>
                </a:solidFill>
                <a:latin typeface="+mj-lt"/>
                <a:ea typeface="+mj-ea"/>
                <a:cs typeface="+mj-cs"/>
              </a:rPr>
              <a:t>  </a:t>
            </a:r>
          </a:p>
        </p:txBody>
      </p:sp>
      <p:cxnSp>
        <p:nvCxnSpPr>
          <p:cNvPr id="26" name="Straight Connector 25">
            <a:extLst>
              <a:ext uri="{FF2B5EF4-FFF2-40B4-BE49-F238E27FC236}">
                <a16:creationId xmlns:a16="http://schemas.microsoft.com/office/drawing/2014/main" id="{E8A66062-E0FE-4EE7-9840-EC05B87ACF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A364443-B44B-44C9-B8C4-AED23CB6215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49745"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3B4C179-2540-4304-9C9C-2AAAA53EFDC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313983"/>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C5950BAB-F521-4A52-A263-D105789771E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85530"/>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B3087726-EFA7-48B6-8527-80902BB5587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14436"/>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8E972B62-9819-493C-A305-2C04A2D432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0"/>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FAE8F56-B4B3-0EA4-AA1C-C5AA4413D671}"/>
              </a:ext>
            </a:extLst>
          </p:cNvPr>
          <p:cNvSpPr txBox="1"/>
          <p:nvPr/>
        </p:nvSpPr>
        <p:spPr>
          <a:xfrm>
            <a:off x="1129552" y="2623302"/>
            <a:ext cx="9932896" cy="3553660"/>
          </a:xfrm>
          <a:prstGeom prst="rect">
            <a:avLst/>
          </a:prstGeom>
        </p:spPr>
        <p:txBody>
          <a:bodyPr vert="horz" lIns="91440" tIns="45720" rIns="91440" bIns="45720" rtlCol="0" anchor="ctr">
            <a:normAutofit/>
          </a:bodyPr>
          <a:lstStyle/>
          <a:p>
            <a:pPr indent="-228600">
              <a:lnSpc>
                <a:spcPct val="90000"/>
              </a:lnSpc>
              <a:spcAft>
                <a:spcPts val="600"/>
              </a:spcAft>
              <a:buSzPct val="80000"/>
              <a:buFont typeface="Arial" panose="020B0604020202020204" pitchFamily="34" charset="0"/>
              <a:buChar char="•"/>
            </a:pPr>
            <a:r>
              <a:rPr lang="en-US" sz="1300" b="0" i="0">
                <a:solidFill>
                  <a:schemeClr val="tx2"/>
                </a:solidFill>
                <a:effectLst/>
              </a:rPr>
              <a:t>"Object Detection using Deep Learning: A Survey" by </a:t>
            </a:r>
            <a:r>
              <a:rPr lang="en-US" sz="1300" b="0" i="0" err="1">
                <a:solidFill>
                  <a:schemeClr val="tx2"/>
                </a:solidFill>
                <a:effectLst/>
              </a:rPr>
              <a:t>Shengcai</a:t>
            </a:r>
            <a:r>
              <a:rPr lang="en-US" sz="1300" b="0" i="0">
                <a:solidFill>
                  <a:schemeClr val="tx2"/>
                </a:solidFill>
                <a:effectLst/>
              </a:rPr>
              <a:t> Liao et al. This paper provides a comprehensive survey of object detection techniques using deep learning, including the most popular algorithms and architectures. It could be useful for selecting and implementing the most appropriate algorithms for your project.</a:t>
            </a:r>
          </a:p>
          <a:p>
            <a:pPr indent="-228600">
              <a:lnSpc>
                <a:spcPct val="90000"/>
              </a:lnSpc>
              <a:spcAft>
                <a:spcPts val="600"/>
              </a:spcAft>
              <a:buSzPct val="80000"/>
              <a:buFont typeface="Arial" panose="020B0604020202020204" pitchFamily="34" charset="0"/>
              <a:buChar char="•"/>
            </a:pPr>
            <a:endParaRPr lang="en-US" sz="1300">
              <a:solidFill>
                <a:schemeClr val="tx2"/>
              </a:solidFill>
            </a:endParaRPr>
          </a:p>
          <a:p>
            <a:pPr indent="-228600">
              <a:lnSpc>
                <a:spcPct val="90000"/>
              </a:lnSpc>
              <a:spcAft>
                <a:spcPts val="600"/>
              </a:spcAft>
              <a:buSzPct val="80000"/>
              <a:buFont typeface="Arial" panose="020B0604020202020204" pitchFamily="34" charset="0"/>
              <a:buChar char="•"/>
            </a:pPr>
            <a:r>
              <a:rPr lang="en-US" sz="1300" b="0" i="0">
                <a:solidFill>
                  <a:schemeClr val="tx2"/>
                </a:solidFill>
                <a:effectLst/>
              </a:rPr>
              <a:t>"Robot perception of the environment: A survey" by Fabrizio </a:t>
            </a:r>
            <a:r>
              <a:rPr lang="en-US" sz="1300" b="0" i="0" err="1">
                <a:solidFill>
                  <a:schemeClr val="tx2"/>
                </a:solidFill>
                <a:effectLst/>
              </a:rPr>
              <a:t>Caccavale</a:t>
            </a:r>
            <a:r>
              <a:rPr lang="en-US" sz="1300" b="0" i="0">
                <a:solidFill>
                  <a:schemeClr val="tx2"/>
                </a:solidFill>
                <a:effectLst/>
              </a:rPr>
              <a:t> et al. This paper provides a survey of techniques and technologies for robot perception of the environment, including sensors, algorithms, and applications. It could be useful for understanding the capabilities and limitations of the Jackal Robot and identifying potential areas for improvement.</a:t>
            </a:r>
          </a:p>
          <a:p>
            <a:pPr indent="-228600">
              <a:lnSpc>
                <a:spcPct val="90000"/>
              </a:lnSpc>
              <a:spcAft>
                <a:spcPts val="600"/>
              </a:spcAft>
              <a:buSzPct val="80000"/>
              <a:buFont typeface="Arial" panose="020B0604020202020204" pitchFamily="34" charset="0"/>
              <a:buChar char="•"/>
            </a:pPr>
            <a:endParaRPr lang="en-US" sz="1300">
              <a:solidFill>
                <a:schemeClr val="tx2"/>
              </a:solidFill>
            </a:endParaRPr>
          </a:p>
          <a:p>
            <a:pPr indent="-228600">
              <a:lnSpc>
                <a:spcPct val="90000"/>
              </a:lnSpc>
              <a:spcAft>
                <a:spcPts val="600"/>
              </a:spcAft>
              <a:buSzPct val="80000"/>
              <a:buFont typeface="Arial" panose="020B0604020202020204" pitchFamily="34" charset="0"/>
              <a:buChar char="•"/>
            </a:pPr>
            <a:r>
              <a:rPr lang="en-US" sz="1300" b="0" i="0">
                <a:solidFill>
                  <a:schemeClr val="tx2"/>
                </a:solidFill>
                <a:effectLst/>
              </a:rPr>
              <a:t>"Virtual to Real Reinforcement Learning for Autonomous Driving" by </a:t>
            </a:r>
            <a:r>
              <a:rPr lang="en-US" sz="1300" b="0" i="0" err="1">
                <a:solidFill>
                  <a:schemeClr val="tx2"/>
                </a:solidFill>
                <a:effectLst/>
              </a:rPr>
              <a:t>Xinlei</a:t>
            </a:r>
            <a:r>
              <a:rPr lang="en-US" sz="1300" b="0" i="0">
                <a:solidFill>
                  <a:schemeClr val="tx2"/>
                </a:solidFill>
                <a:effectLst/>
              </a:rPr>
              <a:t> Pan, </a:t>
            </a:r>
            <a:r>
              <a:rPr lang="en-US" sz="1300" b="0" i="0" err="1">
                <a:solidFill>
                  <a:schemeClr val="tx2"/>
                </a:solidFill>
                <a:effectLst/>
              </a:rPr>
              <a:t>Yurong</a:t>
            </a:r>
            <a:r>
              <a:rPr lang="en-US" sz="1300" b="0" i="0">
                <a:solidFill>
                  <a:schemeClr val="tx2"/>
                </a:solidFill>
                <a:effectLst/>
              </a:rPr>
              <a:t> You, </a:t>
            </a:r>
            <a:r>
              <a:rPr lang="en-US" sz="1300" b="0" i="0" err="1">
                <a:solidFill>
                  <a:schemeClr val="tx2"/>
                </a:solidFill>
                <a:effectLst/>
              </a:rPr>
              <a:t>Ziyan</a:t>
            </a:r>
            <a:r>
              <a:rPr lang="en-US" sz="1300" b="0" i="0">
                <a:solidFill>
                  <a:schemeClr val="tx2"/>
                </a:solidFill>
                <a:effectLst/>
              </a:rPr>
              <a:t> Wang, and </a:t>
            </a:r>
            <a:r>
              <a:rPr lang="en-US" sz="1300" b="0" i="0" err="1">
                <a:solidFill>
                  <a:schemeClr val="tx2"/>
                </a:solidFill>
                <a:effectLst/>
              </a:rPr>
              <a:t>Cewu</a:t>
            </a:r>
            <a:r>
              <a:rPr lang="en-US" sz="1300" b="0" i="0">
                <a:solidFill>
                  <a:schemeClr val="tx2"/>
                </a:solidFill>
                <a:effectLst/>
              </a:rPr>
              <a:t> Lu presents a novel approach to training autonomous driving agents using reinforcement learning (RL) in a simulated environment, and then transferring the learned policy to the real world. The authors use a generative adversarial network (GAN) to learn a mapping function from the simulated environment to the real environment, enabling the agent to adapt to real-world driving conditions without the need for extensive manual labeling of real-world data.</a:t>
            </a:r>
          </a:p>
          <a:p>
            <a:pPr indent="-228600">
              <a:lnSpc>
                <a:spcPct val="90000"/>
              </a:lnSpc>
              <a:spcAft>
                <a:spcPts val="600"/>
              </a:spcAft>
              <a:buSzPct val="80000"/>
              <a:buFont typeface="Arial" panose="020B0604020202020204" pitchFamily="34" charset="0"/>
              <a:buChar char="•"/>
            </a:pPr>
            <a:endParaRPr lang="en-US" sz="1300" b="0" i="0">
              <a:solidFill>
                <a:schemeClr val="tx2"/>
              </a:solidFill>
              <a:effectLst/>
            </a:endParaRPr>
          </a:p>
          <a:p>
            <a:pPr indent="-228600">
              <a:lnSpc>
                <a:spcPct val="90000"/>
              </a:lnSpc>
              <a:spcAft>
                <a:spcPts val="600"/>
              </a:spcAft>
              <a:buSzPct val="80000"/>
              <a:buFont typeface="Arial" panose="020B0604020202020204" pitchFamily="34" charset="0"/>
              <a:buChar char="•"/>
            </a:pPr>
            <a:r>
              <a:rPr lang="en-US" sz="1300" b="0" i="0">
                <a:solidFill>
                  <a:schemeClr val="tx2"/>
                </a:solidFill>
                <a:effectLst/>
              </a:rPr>
              <a:t>"CAT-Det: Contrastively Augmented Transformer for Multi-modal 3D Object Detection" is a research paper published in 2021 by authors </a:t>
            </a:r>
            <a:r>
              <a:rPr lang="en-US" sz="1300" b="0" i="0" err="1">
                <a:solidFill>
                  <a:schemeClr val="tx2"/>
                </a:solidFill>
                <a:effectLst/>
              </a:rPr>
              <a:t>Jianfeng</a:t>
            </a:r>
            <a:r>
              <a:rPr lang="en-US" sz="1300" b="0" i="0">
                <a:solidFill>
                  <a:schemeClr val="tx2"/>
                </a:solidFill>
                <a:effectLst/>
              </a:rPr>
              <a:t> Wang, </a:t>
            </a:r>
            <a:r>
              <a:rPr lang="en-US" sz="1300" b="0" i="0" err="1">
                <a:solidFill>
                  <a:schemeClr val="tx2"/>
                </a:solidFill>
                <a:effectLst/>
              </a:rPr>
              <a:t>Yukuan</a:t>
            </a:r>
            <a:r>
              <a:rPr lang="en-US" sz="1300" b="0" i="0">
                <a:solidFill>
                  <a:schemeClr val="tx2"/>
                </a:solidFill>
                <a:effectLst/>
              </a:rPr>
              <a:t> Yang, </a:t>
            </a:r>
            <a:r>
              <a:rPr lang="en-US" sz="1300" b="0" i="0" err="1">
                <a:solidFill>
                  <a:schemeClr val="tx2"/>
                </a:solidFill>
                <a:effectLst/>
              </a:rPr>
              <a:t>Zhiliang</a:t>
            </a:r>
            <a:r>
              <a:rPr lang="en-US" sz="1300" b="0" i="0">
                <a:solidFill>
                  <a:schemeClr val="tx2"/>
                </a:solidFill>
                <a:effectLst/>
              </a:rPr>
              <a:t> Tian, </a:t>
            </a:r>
            <a:r>
              <a:rPr lang="en-US" sz="1300" b="0" i="0" err="1">
                <a:solidFill>
                  <a:schemeClr val="tx2"/>
                </a:solidFill>
                <a:effectLst/>
              </a:rPr>
              <a:t>Junchi</a:t>
            </a:r>
            <a:r>
              <a:rPr lang="en-US" sz="1300" b="0" i="0">
                <a:solidFill>
                  <a:schemeClr val="tx2"/>
                </a:solidFill>
                <a:effectLst/>
              </a:rPr>
              <a:t> Yan, </a:t>
            </a:r>
            <a:r>
              <a:rPr lang="en-US" sz="1300" b="0" i="0" err="1">
                <a:solidFill>
                  <a:schemeClr val="tx2"/>
                </a:solidFill>
                <a:effectLst/>
              </a:rPr>
              <a:t>Zeming</a:t>
            </a:r>
            <a:r>
              <a:rPr lang="en-US" sz="1300" b="0" i="0">
                <a:solidFill>
                  <a:schemeClr val="tx2"/>
                </a:solidFill>
                <a:effectLst/>
              </a:rPr>
              <a:t> Li, Shuai Yi, and Li </a:t>
            </a:r>
            <a:r>
              <a:rPr lang="en-US" sz="1300" b="0" i="0" err="1">
                <a:solidFill>
                  <a:schemeClr val="tx2"/>
                </a:solidFill>
                <a:effectLst/>
              </a:rPr>
              <a:t>Erran</a:t>
            </a:r>
            <a:r>
              <a:rPr lang="en-US" sz="1300" b="0" i="0">
                <a:solidFill>
                  <a:schemeClr val="tx2"/>
                </a:solidFill>
                <a:effectLst/>
              </a:rPr>
              <a:t> Li. The paper proposes a novel method for multi-modal 3D object detection, which combines contrastive learning and transformer networks.</a:t>
            </a:r>
            <a:r>
              <a:rPr lang="en-US" sz="1300" b="0" i="0" u="none" strike="noStrike">
                <a:solidFill>
                  <a:schemeClr val="tx2"/>
                </a:solidFill>
                <a:effectLst/>
              </a:rPr>
              <a:t> </a:t>
            </a:r>
            <a:endParaRPr lang="en-US" sz="1300">
              <a:solidFill>
                <a:schemeClr val="tx2"/>
              </a:solidFill>
            </a:endParaRPr>
          </a:p>
          <a:p>
            <a:pPr indent="-228600">
              <a:lnSpc>
                <a:spcPct val="90000"/>
              </a:lnSpc>
              <a:spcAft>
                <a:spcPts val="600"/>
              </a:spcAft>
              <a:buSzPct val="80000"/>
              <a:buFont typeface="Arial" panose="020B0604020202020204" pitchFamily="34" charset="0"/>
              <a:buChar char="•"/>
            </a:pPr>
            <a:endParaRPr lang="en-US" sz="1300">
              <a:solidFill>
                <a:schemeClr val="tx2"/>
              </a:solidFill>
            </a:endParaRPr>
          </a:p>
        </p:txBody>
      </p:sp>
    </p:spTree>
    <p:extLst>
      <p:ext uri="{BB962C8B-B14F-4D97-AF65-F5344CB8AC3E}">
        <p14:creationId xmlns:p14="http://schemas.microsoft.com/office/powerpoint/2010/main" val="1975202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7" name="Rectangle 26">
            <a:extLst>
              <a:ext uri="{FF2B5EF4-FFF2-40B4-BE49-F238E27FC236}">
                <a16:creationId xmlns:a16="http://schemas.microsoft.com/office/drawing/2014/main" id="{C3EA0A96-746F-41BD-8166-BDC3DD9A4F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AE8DE28D-520A-4FD7-ADF5-64DFE5B746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 y="4953663"/>
            <a:ext cx="2875207" cy="1904338"/>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F9C36F8-C78D-4E50-96FB-2FAB9DBDD7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3217" y="5716135"/>
            <a:ext cx="7748559" cy="114186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DBC33E3-3FE7-4798-B0E6-B26872409C45}"/>
              </a:ext>
            </a:extLst>
          </p:cNvPr>
          <p:cNvSpPr txBox="1"/>
          <p:nvPr/>
        </p:nvSpPr>
        <p:spPr>
          <a:xfrm>
            <a:off x="1143000" y="2230853"/>
            <a:ext cx="7168487" cy="3803125"/>
          </a:xfrm>
          <a:prstGeom prst="rect">
            <a:avLst/>
          </a:prstGeom>
        </p:spPr>
        <p:txBody>
          <a:bodyPr vert="horz" lIns="91440" tIns="45720" rIns="91440" bIns="45720" rtlCol="0">
            <a:normAutofit/>
          </a:bodyPr>
          <a:lstStyle/>
          <a:p>
            <a:pPr indent="-228600">
              <a:spcAft>
                <a:spcPts val="600"/>
              </a:spcAft>
              <a:buSzPct val="80000"/>
              <a:buFont typeface="Arial" panose="020B0604020202020204" pitchFamily="34" charset="0"/>
              <a:buChar char="•"/>
            </a:pPr>
            <a:r>
              <a:rPr lang="en-US">
                <a:solidFill>
                  <a:schemeClr val="tx2"/>
                </a:solidFill>
              </a:rPr>
              <a:t>Dataset</a:t>
            </a:r>
          </a:p>
        </p:txBody>
      </p:sp>
      <p:pic>
        <p:nvPicPr>
          <p:cNvPr id="8" name="Picture 7" descr="A map of the world&#10;&#10;Description automatically generated with medium confidence">
            <a:extLst>
              <a:ext uri="{FF2B5EF4-FFF2-40B4-BE49-F238E27FC236}">
                <a16:creationId xmlns:a16="http://schemas.microsoft.com/office/drawing/2014/main" id="{23381418-259F-09DD-6C31-D903ED0F7152}"/>
              </a:ext>
            </a:extLst>
          </p:cNvPr>
          <p:cNvPicPr>
            <a:picLocks noChangeAspect="1"/>
          </p:cNvPicPr>
          <p:nvPr/>
        </p:nvPicPr>
        <p:blipFill rotWithShape="1">
          <a:blip r:embed="rId2">
            <a:extLst>
              <a:ext uri="{28A0092B-C50C-407E-A947-70E740481C1C}">
                <a14:useLocalDpi xmlns:a14="http://schemas.microsoft.com/office/drawing/2010/main" val="0"/>
              </a:ext>
            </a:extLst>
          </a:blip>
          <a:srcRect l="9357" r="8080" b="-2"/>
          <a:stretch/>
        </p:blipFill>
        <p:spPr>
          <a:xfrm>
            <a:off x="8974667" y="-1"/>
            <a:ext cx="3217333" cy="2289412"/>
          </a:xfrm>
          <a:prstGeom prst="rect">
            <a:avLst/>
          </a:prstGeom>
        </p:spPr>
      </p:pic>
      <p:pic>
        <p:nvPicPr>
          <p:cNvPr id="6" name="Picture 5" descr="A picture containing indoor, floor, wall, room&#10;&#10;Description automatically generated">
            <a:extLst>
              <a:ext uri="{FF2B5EF4-FFF2-40B4-BE49-F238E27FC236}">
                <a16:creationId xmlns:a16="http://schemas.microsoft.com/office/drawing/2014/main" id="{2962AD27-90FA-ED46-1BCF-CF1AFC75ED33}"/>
              </a:ext>
            </a:extLst>
          </p:cNvPr>
          <p:cNvPicPr>
            <a:picLocks noChangeAspect="1"/>
          </p:cNvPicPr>
          <p:nvPr/>
        </p:nvPicPr>
        <p:blipFill rotWithShape="1">
          <a:blip r:embed="rId3">
            <a:extLst>
              <a:ext uri="{28A0092B-C50C-407E-A947-70E740481C1C}">
                <a14:useLocalDpi xmlns:a14="http://schemas.microsoft.com/office/drawing/2010/main" val="0"/>
              </a:ext>
            </a:extLst>
          </a:blip>
          <a:srcRect l="16142" r="4808" b="-2"/>
          <a:stretch/>
        </p:blipFill>
        <p:spPr>
          <a:xfrm>
            <a:off x="8974667" y="2275764"/>
            <a:ext cx="3217333" cy="2289412"/>
          </a:xfrm>
          <a:prstGeom prst="rect">
            <a:avLst/>
          </a:prstGeom>
        </p:spPr>
      </p:pic>
      <p:pic>
        <p:nvPicPr>
          <p:cNvPr id="4" name="Picture 3" descr="A picture containing text, cake, birthday, decorated&#10;&#10;Description automatically generated">
            <a:extLst>
              <a:ext uri="{FF2B5EF4-FFF2-40B4-BE49-F238E27FC236}">
                <a16:creationId xmlns:a16="http://schemas.microsoft.com/office/drawing/2014/main" id="{878E69B1-6DB6-B8C4-2926-D7477C3C16C6}"/>
              </a:ext>
            </a:extLst>
          </p:cNvPr>
          <p:cNvPicPr>
            <a:picLocks noChangeAspect="1"/>
          </p:cNvPicPr>
          <p:nvPr/>
        </p:nvPicPr>
        <p:blipFill rotWithShape="1">
          <a:blip r:embed="rId4">
            <a:extLst>
              <a:ext uri="{28A0092B-C50C-407E-A947-70E740481C1C}">
                <a14:useLocalDpi xmlns:a14="http://schemas.microsoft.com/office/drawing/2010/main" val="0"/>
              </a:ext>
            </a:extLst>
          </a:blip>
          <a:srcRect l="5726" r="15341" b="-3"/>
          <a:stretch/>
        </p:blipFill>
        <p:spPr>
          <a:xfrm>
            <a:off x="8974667" y="4565175"/>
            <a:ext cx="3217333" cy="2292825"/>
          </a:xfrm>
          <a:prstGeom prst="rect">
            <a:avLst/>
          </a:prstGeom>
        </p:spPr>
      </p:pic>
      <p:sp>
        <p:nvSpPr>
          <p:cNvPr id="9" name="TextBox 8">
            <a:extLst>
              <a:ext uri="{FF2B5EF4-FFF2-40B4-BE49-F238E27FC236}">
                <a16:creationId xmlns:a16="http://schemas.microsoft.com/office/drawing/2014/main" id="{40F676A4-F699-9B2A-B363-121D45797018}"/>
              </a:ext>
            </a:extLst>
          </p:cNvPr>
          <p:cNvSpPr txBox="1"/>
          <p:nvPr/>
        </p:nvSpPr>
        <p:spPr>
          <a:xfrm>
            <a:off x="9915608" y="3857760"/>
            <a:ext cx="1068713" cy="369332"/>
          </a:xfrm>
          <a:prstGeom prst="rect">
            <a:avLst/>
          </a:prstGeom>
          <a:noFill/>
        </p:spPr>
        <p:txBody>
          <a:bodyPr wrap="square" rtlCol="0">
            <a:spAutoFit/>
          </a:bodyPr>
          <a:lstStyle/>
          <a:p>
            <a:r>
              <a:rPr lang="en-US">
                <a:highlight>
                  <a:srgbClr val="FFFF00"/>
                </a:highlight>
              </a:rPr>
              <a:t>2d Image</a:t>
            </a:r>
          </a:p>
        </p:txBody>
      </p:sp>
      <p:sp>
        <p:nvSpPr>
          <p:cNvPr id="10" name="TextBox 9">
            <a:extLst>
              <a:ext uri="{FF2B5EF4-FFF2-40B4-BE49-F238E27FC236}">
                <a16:creationId xmlns:a16="http://schemas.microsoft.com/office/drawing/2014/main" id="{6C3107CD-2886-28E7-C6FE-87B9E759768E}"/>
              </a:ext>
            </a:extLst>
          </p:cNvPr>
          <p:cNvSpPr txBox="1"/>
          <p:nvPr/>
        </p:nvSpPr>
        <p:spPr>
          <a:xfrm>
            <a:off x="9115535" y="1904455"/>
            <a:ext cx="1415772" cy="369332"/>
          </a:xfrm>
          <a:prstGeom prst="rect">
            <a:avLst/>
          </a:prstGeom>
          <a:noFill/>
        </p:spPr>
        <p:txBody>
          <a:bodyPr wrap="none" rtlCol="0">
            <a:spAutoFit/>
          </a:bodyPr>
          <a:lstStyle/>
          <a:p>
            <a:r>
              <a:rPr lang="en-US">
                <a:highlight>
                  <a:srgbClr val="FFFF00"/>
                </a:highlight>
              </a:rPr>
              <a:t>3D Point Cloud</a:t>
            </a:r>
          </a:p>
        </p:txBody>
      </p:sp>
      <p:sp>
        <p:nvSpPr>
          <p:cNvPr id="11" name="TextBox 10">
            <a:extLst>
              <a:ext uri="{FF2B5EF4-FFF2-40B4-BE49-F238E27FC236}">
                <a16:creationId xmlns:a16="http://schemas.microsoft.com/office/drawing/2014/main" id="{1AEE9E99-5671-E58D-CAC8-FD6DD5F5EACF}"/>
              </a:ext>
            </a:extLst>
          </p:cNvPr>
          <p:cNvSpPr txBox="1"/>
          <p:nvPr/>
        </p:nvSpPr>
        <p:spPr>
          <a:xfrm>
            <a:off x="10208546" y="6324600"/>
            <a:ext cx="1505540" cy="369332"/>
          </a:xfrm>
          <a:prstGeom prst="rect">
            <a:avLst/>
          </a:prstGeom>
          <a:noFill/>
        </p:spPr>
        <p:txBody>
          <a:bodyPr wrap="none" rtlCol="0">
            <a:spAutoFit/>
          </a:bodyPr>
          <a:lstStyle/>
          <a:p>
            <a:r>
              <a:rPr lang="en-US">
                <a:highlight>
                  <a:srgbClr val="FFFF00"/>
                </a:highlight>
              </a:rPr>
              <a:t>3d Depth Image</a:t>
            </a:r>
          </a:p>
        </p:txBody>
      </p:sp>
      <p:graphicFrame>
        <p:nvGraphicFramePr>
          <p:cNvPr id="35" name="TextBox 11">
            <a:extLst>
              <a:ext uri="{FF2B5EF4-FFF2-40B4-BE49-F238E27FC236}">
                <a16:creationId xmlns:a16="http://schemas.microsoft.com/office/drawing/2014/main" id="{5256FD6B-A834-8A8E-4E02-94E3C97087B6}"/>
              </a:ext>
            </a:extLst>
          </p:cNvPr>
          <p:cNvGraphicFramePr/>
          <p:nvPr>
            <p:extLst>
              <p:ext uri="{D42A27DB-BD31-4B8C-83A1-F6EECF244321}">
                <p14:modId xmlns:p14="http://schemas.microsoft.com/office/powerpoint/2010/main" val="726889555"/>
              </p:ext>
            </p:extLst>
          </p:nvPr>
        </p:nvGraphicFramePr>
        <p:xfrm>
          <a:off x="2276675" y="1642129"/>
          <a:ext cx="6463857" cy="535531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22" name="Picture 23">
            <a:extLst>
              <a:ext uri="{FF2B5EF4-FFF2-40B4-BE49-F238E27FC236}">
                <a16:creationId xmlns:a16="http://schemas.microsoft.com/office/drawing/2014/main" id="{4686F588-D9A0-3674-6733-65D5A540E2AE}"/>
              </a:ext>
            </a:extLst>
          </p:cNvPr>
          <p:cNvPicPr>
            <a:picLocks noChangeAspect="1"/>
          </p:cNvPicPr>
          <p:nvPr/>
        </p:nvPicPr>
        <p:blipFill>
          <a:blip r:embed="rId10"/>
          <a:stretch>
            <a:fillRect/>
          </a:stretch>
        </p:blipFill>
        <p:spPr>
          <a:xfrm>
            <a:off x="6095971" y="-9529"/>
            <a:ext cx="2743200" cy="1739527"/>
          </a:xfrm>
          <a:prstGeom prst="rect">
            <a:avLst/>
          </a:prstGeom>
        </p:spPr>
      </p:pic>
    </p:spTree>
    <p:extLst>
      <p:ext uri="{BB962C8B-B14F-4D97-AF65-F5344CB8AC3E}">
        <p14:creationId xmlns:p14="http://schemas.microsoft.com/office/powerpoint/2010/main" val="352158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5" name="Straight Connector 34">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49" name="Rectangle 48">
            <a:extLst>
              <a:ext uri="{FF2B5EF4-FFF2-40B4-BE49-F238E27FC236}">
                <a16:creationId xmlns:a16="http://schemas.microsoft.com/office/drawing/2014/main" id="{51DD5413-5F8E-4B09-B990-29FDD4128C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B430A1C-15A3-4AA7-ABC8-F16741F74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3"/>
            <a:ext cx="12192000" cy="20089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 name="Straight Connector 52">
            <a:extLst>
              <a:ext uri="{FF2B5EF4-FFF2-40B4-BE49-F238E27FC236}">
                <a16:creationId xmlns:a16="http://schemas.microsoft.com/office/drawing/2014/main" id="{AB4C33F9-075B-48EC-AC02-45F75240B6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FDD84450-8B7C-4676-9ED6-4162A982D62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478117" y="0"/>
            <a:ext cx="340591"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003E0CD2-0A84-4AC1-AB7E-ECBF4C25D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0" y="1299548"/>
            <a:ext cx="1769035" cy="69557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A151C54-96A0-4453-9555-BC430F818DF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31150" y="1171094"/>
            <a:ext cx="4860850" cy="82402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1C2ED542-EBDA-4FA7-9C90-E7711C43BB5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8968704" y="0"/>
            <a:ext cx="2147217" cy="1995117"/>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1D440BA6-5EED-4D59-B6DC-39F739A7A4D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94353" y="-14436"/>
            <a:ext cx="239059" cy="200955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33ED5897-C5DF-A064-A3EA-B2672723F25F}"/>
              </a:ext>
            </a:extLst>
          </p:cNvPr>
          <p:cNvSpPr txBox="1"/>
          <p:nvPr/>
        </p:nvSpPr>
        <p:spPr>
          <a:xfrm>
            <a:off x="1143000" y="2484426"/>
            <a:ext cx="6970594" cy="3840175"/>
          </a:xfrm>
          <a:prstGeom prst="rect">
            <a:avLst/>
          </a:prstGeom>
        </p:spPr>
        <p:txBody>
          <a:bodyPr vert="horz" lIns="91440" tIns="45720" rIns="91440" bIns="45720" rtlCol="0" anchor="ctr">
            <a:normAutofit/>
          </a:bodyPr>
          <a:lstStyle/>
          <a:p>
            <a:pPr indent="-228600">
              <a:spcAft>
                <a:spcPts val="600"/>
              </a:spcAft>
              <a:buSzPct val="80000"/>
              <a:buFont typeface="Arial" panose="020B0604020202020204" pitchFamily="34" charset="0"/>
              <a:buChar char="•"/>
            </a:pPr>
            <a:r>
              <a:rPr lang="en-US">
                <a:solidFill>
                  <a:schemeClr val="tx2"/>
                </a:solidFill>
              </a:rPr>
              <a:t>Example data that I would be getting from Kiti dataset </a:t>
            </a:r>
          </a:p>
        </p:txBody>
      </p:sp>
      <p:pic>
        <p:nvPicPr>
          <p:cNvPr id="5" name="Picture 4" descr="A screenshot of a video game&#10;&#10;Description automatically generated with medium confidence">
            <a:extLst>
              <a:ext uri="{FF2B5EF4-FFF2-40B4-BE49-F238E27FC236}">
                <a16:creationId xmlns:a16="http://schemas.microsoft.com/office/drawing/2014/main" id="{AACCFC41-A02F-C55B-736E-92E42BEF33F8}"/>
              </a:ext>
            </a:extLst>
          </p:cNvPr>
          <p:cNvPicPr>
            <a:picLocks noChangeAspect="1"/>
          </p:cNvPicPr>
          <p:nvPr/>
        </p:nvPicPr>
        <p:blipFill rotWithShape="1">
          <a:blip r:embed="rId2">
            <a:extLst>
              <a:ext uri="{28A0092B-C50C-407E-A947-70E740481C1C}">
                <a14:useLocalDpi xmlns:a14="http://schemas.microsoft.com/office/drawing/2010/main" val="0"/>
              </a:ext>
            </a:extLst>
          </a:blip>
          <a:srcRect l="7450" r="27851" b="1"/>
          <a:stretch/>
        </p:blipFill>
        <p:spPr>
          <a:xfrm>
            <a:off x="8977996" y="2009553"/>
            <a:ext cx="3217333" cy="2424223"/>
          </a:xfrm>
          <a:prstGeom prst="rect">
            <a:avLst/>
          </a:prstGeom>
        </p:spPr>
      </p:pic>
      <p:pic>
        <p:nvPicPr>
          <p:cNvPr id="3" name="Picture 2" descr="A picture containing text&#10;&#10;Description automatically generated">
            <a:extLst>
              <a:ext uri="{FF2B5EF4-FFF2-40B4-BE49-F238E27FC236}">
                <a16:creationId xmlns:a16="http://schemas.microsoft.com/office/drawing/2014/main" id="{7526303F-CE70-B550-331E-5085F1CC9819}"/>
              </a:ext>
            </a:extLst>
          </p:cNvPr>
          <p:cNvPicPr>
            <a:picLocks noChangeAspect="1"/>
          </p:cNvPicPr>
          <p:nvPr/>
        </p:nvPicPr>
        <p:blipFill rotWithShape="1">
          <a:blip r:embed="rId3">
            <a:extLst>
              <a:ext uri="{28A0092B-C50C-407E-A947-70E740481C1C}">
                <a14:useLocalDpi xmlns:a14="http://schemas.microsoft.com/office/drawing/2010/main" val="0"/>
              </a:ext>
            </a:extLst>
          </a:blip>
          <a:srcRect l="19785" r="19496" b="-1"/>
          <a:stretch/>
        </p:blipFill>
        <p:spPr>
          <a:xfrm>
            <a:off x="8977996" y="4433776"/>
            <a:ext cx="3217333" cy="2424223"/>
          </a:xfrm>
          <a:prstGeom prst="rect">
            <a:avLst/>
          </a:prstGeom>
        </p:spPr>
      </p:pic>
    </p:spTree>
    <p:extLst>
      <p:ext uri="{BB962C8B-B14F-4D97-AF65-F5344CB8AC3E}">
        <p14:creationId xmlns:p14="http://schemas.microsoft.com/office/powerpoint/2010/main" val="1675792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E8E2E3"/>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AF3C8EA-7A37-4A07-BDF2-89EBD3DF2C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66DB648-7640-2CED-6F61-5735C57A8D95}"/>
              </a:ext>
            </a:extLst>
          </p:cNvPr>
          <p:cNvSpPr txBox="1"/>
          <p:nvPr/>
        </p:nvSpPr>
        <p:spPr>
          <a:xfrm>
            <a:off x="3263224" y="2422795"/>
            <a:ext cx="7266562" cy="1569660"/>
          </a:xfrm>
          <a:prstGeom prst="rect">
            <a:avLst/>
          </a:prstGeom>
          <a:noFill/>
        </p:spPr>
        <p:txBody>
          <a:bodyPr wrap="square" rtlCol="0">
            <a:spAutoFit/>
          </a:bodyPr>
          <a:lstStyle/>
          <a:p>
            <a:r>
              <a:rPr lang="en-IN" sz="9600" b="1" i="1"/>
              <a:t>Thank You</a:t>
            </a:r>
            <a:endParaRPr lang="en-US" sz="9600" b="1" i="1"/>
          </a:p>
        </p:txBody>
      </p:sp>
    </p:spTree>
    <p:extLst>
      <p:ext uri="{BB962C8B-B14F-4D97-AF65-F5344CB8AC3E}">
        <p14:creationId xmlns:p14="http://schemas.microsoft.com/office/powerpoint/2010/main" val="2960754891"/>
      </p:ext>
    </p:extLst>
  </p:cSld>
  <p:clrMapOvr>
    <a:masterClrMapping/>
  </p:clrMapOvr>
</p:sld>
</file>

<file path=ppt/theme/theme1.xml><?xml version="1.0" encoding="utf-8"?>
<a:theme xmlns:a="http://schemas.openxmlformats.org/drawingml/2006/main" name="AngleLinesVTI">
  <a:themeElements>
    <a:clrScheme name="AnalogousFromLightSeedRightStep">
      <a:dk1>
        <a:srgbClr val="000000"/>
      </a:dk1>
      <a:lt1>
        <a:srgbClr val="FFFFFF"/>
      </a:lt1>
      <a:dk2>
        <a:srgbClr val="41242C"/>
      </a:dk2>
      <a:lt2>
        <a:srgbClr val="E8E2E3"/>
      </a:lt2>
      <a:accent1>
        <a:srgbClr val="80A9A4"/>
      </a:accent1>
      <a:accent2>
        <a:srgbClr val="7AA5B7"/>
      </a:accent2>
      <a:accent3>
        <a:srgbClr val="92A1C4"/>
      </a:accent3>
      <a:accent4>
        <a:srgbClr val="867FBA"/>
      </a:accent4>
      <a:accent5>
        <a:srgbClr val="B096C6"/>
      </a:accent5>
      <a:accent6>
        <a:srgbClr val="B77FBA"/>
      </a:accent6>
      <a:hlink>
        <a:srgbClr val="AE6972"/>
      </a:hlink>
      <a:folHlink>
        <a:srgbClr val="7F7F7F"/>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7507A9C2D3E00488B26165518EA222F" ma:contentTypeVersion="6" ma:contentTypeDescription="Create a new document." ma:contentTypeScope="" ma:versionID="5054c23dddf04dfab6cfa79dead9a023">
  <xsd:schema xmlns:xsd="http://www.w3.org/2001/XMLSchema" xmlns:xs="http://www.w3.org/2001/XMLSchema" xmlns:p="http://schemas.microsoft.com/office/2006/metadata/properties" xmlns:ns3="b7dd7a50-721f-4263-9d94-d8ad5dabc663" xmlns:ns4="b8b73c75-2c4a-4b62-979b-29308c7c3a5e" targetNamespace="http://schemas.microsoft.com/office/2006/metadata/properties" ma:root="true" ma:fieldsID="e56818af494ac0dc177ab20fda1ca7f9" ns3:_="" ns4:_="">
    <xsd:import namespace="b7dd7a50-721f-4263-9d94-d8ad5dabc663"/>
    <xsd:import namespace="b8b73c75-2c4a-4b62-979b-29308c7c3a5e"/>
    <xsd:element name="properties">
      <xsd:complexType>
        <xsd:sequence>
          <xsd:element name="documentManagement">
            <xsd:complexType>
              <xsd:all>
                <xsd:element ref="ns3:MediaServiceMetadata" minOccurs="0"/>
                <xsd:element ref="ns3:MediaServiceFastMetadata"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7dd7a50-721f-4263-9d94-d8ad5dabc66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8b73c75-2c4a-4b62-979b-29308c7c3a5e"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SharingHintHash" ma:index="13"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b7dd7a50-721f-4263-9d94-d8ad5dabc663" xsi:nil="true"/>
  </documentManagement>
</p:properties>
</file>

<file path=customXml/itemProps1.xml><?xml version="1.0" encoding="utf-8"?>
<ds:datastoreItem xmlns:ds="http://schemas.openxmlformats.org/officeDocument/2006/customXml" ds:itemID="{FC0916A8-9EE4-4606-9687-CA5974A76A59}">
  <ds:schemaRefs>
    <ds:schemaRef ds:uri="http://schemas.microsoft.com/sharepoint/v3/contenttype/forms"/>
  </ds:schemaRefs>
</ds:datastoreItem>
</file>

<file path=customXml/itemProps2.xml><?xml version="1.0" encoding="utf-8"?>
<ds:datastoreItem xmlns:ds="http://schemas.openxmlformats.org/officeDocument/2006/customXml" ds:itemID="{86F3F3BD-DBCB-411C-A8A6-2666A809A113}">
  <ds:schemaRefs>
    <ds:schemaRef ds:uri="b7dd7a50-721f-4263-9d94-d8ad5dabc663"/>
    <ds:schemaRef ds:uri="b8b73c75-2c4a-4b62-979b-29308c7c3a5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C74CDA9-4E2A-4D9F-A406-1FC396CD52DE}">
  <ds:schemaRefs>
    <ds:schemaRef ds:uri="b7dd7a50-721f-4263-9d94-d8ad5dabc663"/>
    <ds:schemaRef ds:uri="b8b73c75-2c4a-4b62-979b-29308c7c3a5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0</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AngleLinesVTI</vt:lpstr>
      <vt:lpstr>PowerPoint Presentation</vt:lpstr>
      <vt:lpstr>Jackal UNMANNED GROUND VEHICLE Robot</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Meesaraganda, Mr. Vinay Kiran Raju</dc:creator>
  <cp:revision>8</cp:revision>
  <dcterms:created xsi:type="dcterms:W3CDTF">2023-03-02T23:44:20Z</dcterms:created>
  <dcterms:modified xsi:type="dcterms:W3CDTF">2023-04-25T22:36:09Z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0x010100B7507A9C2D3E00488B26165518EA222F</vt:lpwstr>
  </property>
</Properties>
</file>

<file path=docProps/thumbnail.jpeg>
</file>